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72" r:id="rId1"/>
  </p:sldMasterIdLst>
  <p:notesMasterIdLst>
    <p:notesMasterId r:id="rId33"/>
  </p:notesMasterIdLst>
  <p:sldIdLst>
    <p:sldId id="315" r:id="rId2"/>
    <p:sldId id="350" r:id="rId3"/>
    <p:sldId id="363" r:id="rId4"/>
    <p:sldId id="351" r:id="rId5"/>
    <p:sldId id="364" r:id="rId6"/>
    <p:sldId id="365" r:id="rId7"/>
    <p:sldId id="274" r:id="rId8"/>
    <p:sldId id="259" r:id="rId9"/>
    <p:sldId id="353" r:id="rId10"/>
    <p:sldId id="354" r:id="rId11"/>
    <p:sldId id="355" r:id="rId12"/>
    <p:sldId id="366" r:id="rId13"/>
    <p:sldId id="367" r:id="rId14"/>
    <p:sldId id="368" r:id="rId15"/>
    <p:sldId id="369" r:id="rId16"/>
    <p:sldId id="370" r:id="rId17"/>
    <p:sldId id="371" r:id="rId18"/>
    <p:sldId id="372" r:id="rId19"/>
    <p:sldId id="373" r:id="rId20"/>
    <p:sldId id="374" r:id="rId21"/>
    <p:sldId id="375" r:id="rId22"/>
    <p:sldId id="376" r:id="rId23"/>
    <p:sldId id="377" r:id="rId24"/>
    <p:sldId id="378" r:id="rId25"/>
    <p:sldId id="379" r:id="rId26"/>
    <p:sldId id="380" r:id="rId27"/>
    <p:sldId id="381" r:id="rId28"/>
    <p:sldId id="382" r:id="rId29"/>
    <p:sldId id="383" r:id="rId30"/>
    <p:sldId id="384" r:id="rId31"/>
    <p:sldId id="385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17CDAE6-A519-455B-8DF4-41B7CDF8F880}">
          <p14:sldIdLst>
            <p14:sldId id="315"/>
            <p14:sldId id="350"/>
            <p14:sldId id="363"/>
          </p14:sldIdLst>
        </p14:section>
        <p14:section name="Раздел без заголовка" id="{C9DBCFF4-F6CE-43E7-8232-34343DA8056C}">
          <p14:sldIdLst>
            <p14:sldId id="351"/>
            <p14:sldId id="364"/>
            <p14:sldId id="365"/>
            <p14:sldId id="274"/>
            <p14:sldId id="259"/>
            <p14:sldId id="353"/>
            <p14:sldId id="354"/>
            <p14:sldId id="355"/>
            <p14:sldId id="366"/>
            <p14:sldId id="367"/>
            <p14:sldId id="368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  <p14:sldId id="383"/>
            <p14:sldId id="384"/>
            <p14:sldId id="3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97" autoAdjust="0"/>
  </p:normalViewPr>
  <p:slideViewPr>
    <p:cSldViewPr>
      <p:cViewPr varScale="1">
        <p:scale>
          <a:sx n="73" d="100"/>
          <a:sy n="73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379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968F044-46A1-4538-9600-EA6D4135FDAB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B7B0A91-1D7D-4BDD-B255-36C395DAED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9225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6F794-9659-498F-A2B8-BA8DC418AF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97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820979-2636-479F-8DF6-DC83099C88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02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820979-2636-479F-8DF6-DC83099C88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162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820979-2636-479F-8DF6-DC83099C88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083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820979-2636-479F-8DF6-DC83099C88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9404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820979-2636-479F-8DF6-DC83099C88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423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FF680-4DF5-4664-957F-CA7AC10CFA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68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89A79-705C-4EE4-BBF5-A4D1EA67AAC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77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F077E3-9DB1-4EAF-A64F-C2B57A3AB2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681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56472-62ED-4FEE-98A7-70BAD3DBBB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145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F50B24-4B42-44C3-A51B-9B33FA784F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8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FD165D-BC91-40BE-A922-40F1E68170D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095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1EF2A7-7CDE-4E74-8AEE-FBE4CD6F83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72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6B77B-53F2-4B35-8253-442E74A641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184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CF966D-C65E-4D48-ADAF-A42EEA4500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33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1CB5E8-6685-4D9B-8B40-8D78B1CE3F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782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D820979-2636-479F-8DF6-DC83099C88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195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3" r:id="rId1"/>
    <p:sldLayoutId id="2147484374" r:id="rId2"/>
    <p:sldLayoutId id="2147484375" r:id="rId3"/>
    <p:sldLayoutId id="2147484376" r:id="rId4"/>
    <p:sldLayoutId id="2147484377" r:id="rId5"/>
    <p:sldLayoutId id="2147484378" r:id="rId6"/>
    <p:sldLayoutId id="2147484379" r:id="rId7"/>
    <p:sldLayoutId id="2147484380" r:id="rId8"/>
    <p:sldLayoutId id="2147484381" r:id="rId9"/>
    <p:sldLayoutId id="2147484382" r:id="rId10"/>
    <p:sldLayoutId id="2147484383" r:id="rId11"/>
    <p:sldLayoutId id="2147484384" r:id="rId12"/>
    <p:sldLayoutId id="2147484385" r:id="rId13"/>
    <p:sldLayoutId id="2147484386" r:id="rId14"/>
    <p:sldLayoutId id="2147484387" r:id="rId15"/>
    <p:sldLayoutId id="21474843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#P748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1650999" y="277813"/>
            <a:ext cx="5842000" cy="5080000"/>
            <a:chOff x="1650999" y="277813"/>
            <a:chExt cx="5842000" cy="5080000"/>
          </a:xfrm>
        </p:grpSpPr>
        <p:sp>
          <p:nvSpPr>
            <p:cNvPr id="6" name="Равнобедренный треугольник 5"/>
            <p:cNvSpPr/>
            <p:nvPr/>
          </p:nvSpPr>
          <p:spPr>
            <a:xfrm>
              <a:off x="1650999" y="277813"/>
              <a:ext cx="5080000" cy="5080000"/>
            </a:xfrm>
            <a:prstGeom prst="triangl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Полилиния 6"/>
            <p:cNvSpPr/>
            <p:nvPr/>
          </p:nvSpPr>
          <p:spPr>
            <a:xfrm>
              <a:off x="4190999" y="786309"/>
              <a:ext cx="3302000" cy="3611562"/>
            </a:xfrm>
            <a:custGeom>
              <a:avLst/>
              <a:gdLst>
                <a:gd name="connsiteX0" fmla="*/ 0 w 3302000"/>
                <a:gd name="connsiteY0" fmla="*/ 550344 h 3611562"/>
                <a:gd name="connsiteX1" fmla="*/ 550344 w 3302000"/>
                <a:gd name="connsiteY1" fmla="*/ 0 h 3611562"/>
                <a:gd name="connsiteX2" fmla="*/ 2751656 w 3302000"/>
                <a:gd name="connsiteY2" fmla="*/ 0 h 3611562"/>
                <a:gd name="connsiteX3" fmla="*/ 3302000 w 3302000"/>
                <a:gd name="connsiteY3" fmla="*/ 550344 h 3611562"/>
                <a:gd name="connsiteX4" fmla="*/ 3302000 w 3302000"/>
                <a:gd name="connsiteY4" fmla="*/ 3061218 h 3611562"/>
                <a:gd name="connsiteX5" fmla="*/ 2751656 w 3302000"/>
                <a:gd name="connsiteY5" fmla="*/ 3611562 h 3611562"/>
                <a:gd name="connsiteX6" fmla="*/ 550344 w 3302000"/>
                <a:gd name="connsiteY6" fmla="*/ 3611562 h 3611562"/>
                <a:gd name="connsiteX7" fmla="*/ 0 w 3302000"/>
                <a:gd name="connsiteY7" fmla="*/ 3061218 h 3611562"/>
                <a:gd name="connsiteX8" fmla="*/ 0 w 3302000"/>
                <a:gd name="connsiteY8" fmla="*/ 550344 h 3611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02000" h="3611562">
                  <a:moveTo>
                    <a:pt x="0" y="550344"/>
                  </a:moveTo>
                  <a:cubicBezTo>
                    <a:pt x="0" y="246397"/>
                    <a:pt x="246397" y="0"/>
                    <a:pt x="550344" y="0"/>
                  </a:cubicBezTo>
                  <a:lnTo>
                    <a:pt x="2751656" y="0"/>
                  </a:lnTo>
                  <a:cubicBezTo>
                    <a:pt x="3055603" y="0"/>
                    <a:pt x="3302000" y="246397"/>
                    <a:pt x="3302000" y="550344"/>
                  </a:cubicBezTo>
                  <a:lnTo>
                    <a:pt x="3302000" y="3061218"/>
                  </a:lnTo>
                  <a:cubicBezTo>
                    <a:pt x="3302000" y="3365165"/>
                    <a:pt x="3055603" y="3611562"/>
                    <a:pt x="2751656" y="3611562"/>
                  </a:cubicBezTo>
                  <a:lnTo>
                    <a:pt x="550344" y="3611562"/>
                  </a:lnTo>
                  <a:cubicBezTo>
                    <a:pt x="246397" y="3611562"/>
                    <a:pt x="0" y="3365165"/>
                    <a:pt x="0" y="3061218"/>
                  </a:cubicBezTo>
                  <a:lnTo>
                    <a:pt x="0" y="55034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200" tIns="241200" rIns="241200" bIns="241200" numCol="1" spcCol="1270" anchor="ctr" anchorCtr="0">
              <a:noAutofit/>
            </a:bodyPr>
            <a:lstStyle/>
            <a:p>
              <a:pPr algn="ctr" defTabSz="9334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100" kern="1200" dirty="0" smtClean="0">
                  <a:solidFill>
                    <a:schemeClr val="tx1"/>
                  </a:solidFill>
                </a:rPr>
                <a:t>СОЦИАЛЬНОЕ </a:t>
              </a:r>
              <a:r>
                <a:rPr lang="ru-RU" sz="2100" kern="1200" dirty="0" smtClean="0">
                  <a:solidFill>
                    <a:schemeClr val="tx1"/>
                  </a:solidFill>
                </a:rPr>
                <a:t>ПРОЕКТИРОВАНИЕ</a:t>
              </a:r>
            </a:p>
            <a:p>
              <a:pPr algn="ctr" defTabSz="9334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100" kern="1200" dirty="0" smtClean="0">
                  <a:solidFill>
                    <a:schemeClr val="tx1"/>
                  </a:solidFill>
                </a:rPr>
                <a:t>БЮДЖЕТ ПРОЕКТА</a:t>
              </a:r>
              <a:endParaRPr lang="ru-RU" sz="2100" kern="12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548681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План проекта. </a:t>
            </a:r>
          </a:p>
          <a:p>
            <a:r>
              <a:rPr lang="ru-RU" sz="2400" dirty="0" smtClean="0"/>
              <a:t>Следующим </a:t>
            </a:r>
            <a:r>
              <a:rPr lang="ru-RU" sz="2400" dirty="0"/>
              <a:t>этапом в описании проекта является план проекта. Здесь все план вые мероприятия должны быть четко соотнесены с каждой поставленной задачей. Надо подробно прописать, как будет решена каждая из поставленных задач. В этом разделе можно включить данные о непосредственных результатах, которые будут получены при выполнении тех или иных действий. Формы планов могут быть различными. Могут представлять собой план- график проекта. Могут быть представлены в виде таблицы, в которой под каждой задачей подробно прописана деятельность по ее решению. Пример такой таблицы.</a:t>
            </a:r>
          </a:p>
        </p:txBody>
      </p:sp>
    </p:spTree>
    <p:extLst>
      <p:ext uri="{BB962C8B-B14F-4D97-AF65-F5344CB8AC3E}">
        <p14:creationId xmlns:p14="http://schemas.microsoft.com/office/powerpoint/2010/main" val="3314362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0" y="1700213"/>
            <a:ext cx="8174038" cy="4608512"/>
          </a:xfrm>
        </p:spPr>
        <p:txBody>
          <a:bodyPr>
            <a:normAutofit/>
          </a:bodyPr>
          <a:lstStyle/>
          <a:p>
            <a:pPr marL="17462" indent="0">
              <a:buNone/>
            </a:pPr>
            <a:endParaRPr lang="ru-RU" b="1" dirty="0" smtClean="0">
              <a:effectLst/>
            </a:endParaRPr>
          </a:p>
          <a:p>
            <a:pPr marL="17462" indent="0">
              <a:buNone/>
            </a:pPr>
            <a:endParaRPr lang="ru-RU" b="1" dirty="0" smtClean="0"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700808"/>
            <a:ext cx="8208911" cy="400110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endParaRPr lang="ru-RU" sz="2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972" y="0"/>
            <a:ext cx="8711939" cy="6409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892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19" y="521298"/>
            <a:ext cx="8208962" cy="581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95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272830"/>
              </p:ext>
            </p:extLst>
          </p:nvPr>
        </p:nvGraphicFramePr>
        <p:xfrm>
          <a:off x="323528" y="116633"/>
          <a:ext cx="8280921" cy="6439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5835"/>
                <a:gridCol w="610469"/>
                <a:gridCol w="996092"/>
                <a:gridCol w="1020132"/>
                <a:gridCol w="367553"/>
                <a:gridCol w="352527"/>
                <a:gridCol w="1223906"/>
                <a:gridCol w="1584407"/>
              </a:tblGrid>
              <a:tr h="5040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Решаемая задача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Мероприятие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Дата начала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Дата завершения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Ожидаемые итоги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/>
                </a:tc>
              </a:tr>
              <a:tr h="205601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НАПРИМЕР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6864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Реализовать комплекс информационно-пропагандистских мероприятий для информирования о реализации проекта, размещая не менее 2 информационных публикаций в месяц в приморских СМИ,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</a:rPr>
                        <a:t>интернет-ресурсах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 в течение всего проекта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Разместить не менее 1 информационной публикации в месяц в СМИ,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интернет-ресурсах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01.07.2019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30.10.2020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Опубликовано не менее 1 информационного материала в месяц в краевых СМИ и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интернет-ресурсах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- о ходе реализации проекта "Наш край-территория дружбы народов", информационных событиях, связанных с проведением пяти массовых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этносоциокультурных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мероприятий, призванных обеспечить системную работу этих коммуникаций.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286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137183"/>
              </p:ext>
            </p:extLst>
          </p:nvPr>
        </p:nvGraphicFramePr>
        <p:xfrm>
          <a:off x="0" y="188640"/>
          <a:ext cx="8856985" cy="61634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3320"/>
                <a:gridCol w="1733136"/>
                <a:gridCol w="1265624"/>
                <a:gridCol w="1003703"/>
                <a:gridCol w="2561202"/>
              </a:tblGrid>
              <a:tr h="34718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Создать базу данных мастеров и творческих объединений, краеведческих музеев и семейных коллекций, владеющих экспозициями одежды, утвари и предметов быта украинских переселенцев - для показа полученного материала на четырёх мероприятиях и дальнейшего использования в развитии проекта в будущем.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Выявить мастеров народных промыслов, работающих в техниках украинских народных ремесел, наличие в краеведческих музеях Приморского края предметов быта, одежды, сувениров, связанных с украинскими переселенцами.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01.08.2019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01.09.2020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Изучена география творческих объединений и мастеров декоративно-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прикладонго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творчества, работающих в традиционных техниках украинских народных ремесел. Создана база данных, которая использована при подготовке трёх массовых праздничных мероприятий , в дальнейшем послужит для развития этого направления.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069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56895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Количественные и качественные показатели</a:t>
            </a:r>
          </a:p>
          <a:p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описании проекта чаще всего присутствует отдельный раздел, в котором описываются количественные и качественные показатели. Например: количество человек, принявших участие в мероприятиях проекта –</a:t>
            </a:r>
          </a:p>
          <a:p>
            <a:r>
              <a:rPr lang="ru-RU" sz="2400" dirty="0"/>
              <a:t> 2 000, количество участников мастер-классов – не менее 20 человек, количество человек, которым оказаны услуги в сфере культуры и искусства – 550 человек. </a:t>
            </a:r>
          </a:p>
          <a:p>
            <a:r>
              <a:rPr lang="ru-RU" sz="2400" dirty="0"/>
              <a:t>Пример качественных показателей: </a:t>
            </a:r>
            <a:r>
              <a:rPr lang="ru-RU" sz="2400" dirty="0" smtClean="0"/>
              <a:t>в </a:t>
            </a:r>
            <a:r>
              <a:rPr lang="ru-RU" sz="2400" dirty="0"/>
              <a:t>результате реализации проекта будет обеспечена системная работа пяти этнокультурных коммуникационных площадок для сохранения культуры, языка, традиций и обычаев приморских украинцев, приобщения к этнокультурному опыту подрастающего поколения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Пример: в </a:t>
            </a:r>
            <a:r>
              <a:rPr lang="ru-RU" sz="2400" dirty="0" smtClean="0"/>
              <a:t>результате </a:t>
            </a:r>
            <a:r>
              <a:rPr lang="ru-RU" sz="2400" dirty="0" smtClean="0"/>
              <a:t>будет создана гибкая система обучения технологии проектной деятельности.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21852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90504"/>
            <a:ext cx="8424936" cy="629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721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04664"/>
            <a:ext cx="8640959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211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548680"/>
            <a:ext cx="8784976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220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04664"/>
            <a:ext cx="8640959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040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0"/>
            <a:ext cx="7660332" cy="764704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ПРОЕКТ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980728"/>
            <a:ext cx="7992888" cy="5616624"/>
          </a:xfrm>
        </p:spPr>
        <p:txBody>
          <a:bodyPr>
            <a:noAutofit/>
          </a:bodyPr>
          <a:lstStyle/>
          <a:p>
            <a:pPr marL="17462" indent="0">
              <a:buNone/>
            </a:pPr>
            <a:r>
              <a:rPr lang="ru-RU" sz="2400" b="1" dirty="0"/>
              <a:t>Проект определяется как комплекс спланированных мероприятий, предназначенных для достижения конкретной цели при имеющихся ресурсах за определенный период. </a:t>
            </a:r>
          </a:p>
          <a:p>
            <a:pPr marL="17462" indent="0">
              <a:buNone/>
            </a:pPr>
            <a:r>
              <a:rPr lang="ru-RU" sz="2400" b="1" dirty="0"/>
              <a:t>В результате реализации проекта возникают продукты и услуги</a:t>
            </a:r>
          </a:p>
          <a:p>
            <a:pPr marL="17462" indent="0">
              <a:buNone/>
            </a:pPr>
            <a:r>
              <a:rPr lang="ru-RU" sz="2400" b="1" dirty="0"/>
              <a:t>Программа или проект – это особая форма организации деятельности, отличающаяся тем, что она направлена на достижение запланированного конкретное результата заранее определенным способом с использованием заранее известного и ограниченного количества ресурсов, в оговоренные заранее сроки </a:t>
            </a:r>
          </a:p>
          <a:p>
            <a:pPr marL="17462" indent="0">
              <a:buNone/>
            </a:pPr>
            <a:endParaRPr lang="ru-RU" sz="2000" b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358410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8208912" cy="6023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Гражданско-правовой договор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(гражданско-правового характера) – договор ГПХ всегда оформляется на конкретный срок, а при необходимости продлевается. ГПХ - договоренность между исполнителем и заказчиком, при котором они не вступают в трудовые отношения. В этом соглашении определены работы и их результат, за который исполнитель получает вознаграждение. Примеры договора ГПХ: подряд, оказание услуг, авторский договор.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Лица, работающие по договорам ГПХ, не обязаны подчиняться внутренним правилам заказчика. Они не подчиняются должностным лицам организации и ее распорядку.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Подрядчик может работать хоть ночью, когда весь штат организации отдыхает, а в рабочее время отдыхать. Выходные тоже никак не влияют на рабочий процесс. Главное — вовремя сдать результат работы.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«Командировка» в договоре ГПХ может быть выделена в отдельную статью затрат, то есть в соглашении указывается, что физическое лицо будет совершать поездки в рабочих целях и расходы по ним будут возмещены отдельно от расчетов по оплате работ/услуг. Для выплаты компенсации в таком случае заказчику потребуются документальные подтверждения обоснованности затрат – билеты, посадочные талоны, чеки из гостиниц и пр.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Поэтому в договоре ГПХ такие расходы необходимо учесть. Другой вариант, когда служебные поездки в договоре ГПХ отдельно не оговариваются, а сумма вознаграждения фиксированная, при этом она рассчитана на оплату не только работы исполнителя, но и на погашение сопутствующих затрат (в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т.ч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при поездке).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390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568952" cy="5983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Срочный трудовой договор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 заключается на четко намеченный период. Примером ситуации может быть выполнение заведомо определенной работы в случае, когда ее завершение не может быть определено конкретной датой (например, выполнение определенного проекта); выполнение работ, связанных с заведомо временным (до одного года) расширением производства или объема оказываемых услуг.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Срочный трудовой договор по соглашению сторон – пример этой ситуации, - прием на работу руководителей, заместителей руководителей и главных бухгалтеров организаций, независимо от организационно-правовых форм организации и форм собственности.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Каждый штатный сотрудник работает по времени, согласованному с режимом работы самой организации.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 сотрудников по трудовому договору работодатель ежемесячно уплачивает страховые взносы в размере 30 % от зарплаты — в ПФР, ФСС и ФФОМС. Дополнительно он обязан перечислять взносы на страхование от несчастных случаев и профзаболеваний по тарифу, действующему для организации.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511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165066"/>
              </p:ext>
            </p:extLst>
          </p:nvPr>
        </p:nvGraphicFramePr>
        <p:xfrm>
          <a:off x="611560" y="116632"/>
          <a:ext cx="8136904" cy="6523040"/>
        </p:xfrm>
        <a:graphic>
          <a:graphicData uri="http://schemas.openxmlformats.org/drawingml/2006/table">
            <a:tbl>
              <a:tblPr firstRow="1" firstCol="1" bandRow="1"/>
              <a:tblGrid>
                <a:gridCol w="2816789"/>
                <a:gridCol w="783651"/>
                <a:gridCol w="940381"/>
                <a:gridCol w="1097110"/>
                <a:gridCol w="1120619"/>
                <a:gridCol w="1378354"/>
              </a:tblGrid>
              <a:tr h="929121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Офисные расходы 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(аренда нежилого помещения, коммунальные услуги, услуги связи, услуги банков, электронный документооборот, почтовые услуги, компьютерное оборудование и программное обеспечение (включая справочные информационные системы, бухгалтерское программное обеспечение), канцтовары и расходные материалы)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61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расходов</a:t>
                      </a:r>
                    </a:p>
                  </a:txBody>
                  <a:tcPr marL="65295" marR="65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Стоимость единицы (в рублях)</a:t>
                      </a:r>
                    </a:p>
                  </a:txBody>
                  <a:tcPr marL="65295" marR="65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 единиц</a:t>
                      </a:r>
                    </a:p>
                  </a:txBody>
                  <a:tcPr marL="65295" marR="65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Общая стоимость</a:t>
                      </a:r>
                    </a:p>
                  </a:txBody>
                  <a:tcPr marL="65295" marR="65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Софинансирование (за весь период, в рублях)</a:t>
                      </a:r>
                    </a:p>
                  </a:txBody>
                  <a:tcPr marL="65295" marR="65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Запрашиваемая сумма</a:t>
                      </a:r>
                    </a:p>
                  </a:txBody>
                  <a:tcPr marL="65295" marR="65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Услуга электронного документооборота E-invoicing (ежемесячная плата)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средства связи (интернет, электронная почта)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1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канцтовары и расходные материалы, включая необходимые материалы для проведения мероприятий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Использование оборудования (аммортизация) - ксерокса, четырёх компьютеров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Приобретение картриджей для принтеров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банковские расходы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28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по статье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295" marR="65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6219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948843"/>
              </p:ext>
            </p:extLst>
          </p:nvPr>
        </p:nvGraphicFramePr>
        <p:xfrm>
          <a:off x="395537" y="188639"/>
          <a:ext cx="8424936" cy="6336704"/>
        </p:xfrm>
        <a:graphic>
          <a:graphicData uri="http://schemas.openxmlformats.org/drawingml/2006/table">
            <a:tbl>
              <a:tblPr firstRow="1" firstCol="1" bandRow="1"/>
              <a:tblGrid>
                <a:gridCol w="2916497"/>
                <a:gridCol w="811390"/>
                <a:gridCol w="973669"/>
                <a:gridCol w="1135946"/>
                <a:gridCol w="1160289"/>
                <a:gridCol w="1427145"/>
              </a:tblGrid>
              <a:tr h="307815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на проведение мероприятий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34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Проживание участников творческих коллективов в расчете на все мероприятия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45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Аренда площадок для проведения пяти этнокультурных площадок (массовых праздничных мероприятий)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4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Транспорт в расчете на пять массовых праздничных мероприятий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51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Аренда светодиодных кулис размерами 6,4х0,4м на два мероприятия (по 4 шт на каждое)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45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Аренда звукоусиливающего оборудования мощностью 10 квт. (аренда, доставка, монтаж, демонтаж, обслуживание).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81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по статье: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8334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286644"/>
              </p:ext>
            </p:extLst>
          </p:nvPr>
        </p:nvGraphicFramePr>
        <p:xfrm>
          <a:off x="323529" y="260650"/>
          <a:ext cx="8640960" cy="6408709"/>
        </p:xfrm>
        <a:graphic>
          <a:graphicData uri="http://schemas.openxmlformats.org/drawingml/2006/table">
            <a:tbl>
              <a:tblPr firstRow="1" firstCol="1" bandRow="1"/>
              <a:tblGrid>
                <a:gridCol w="2991279"/>
                <a:gridCol w="832195"/>
                <a:gridCol w="998634"/>
                <a:gridCol w="1165073"/>
                <a:gridCol w="1190040"/>
                <a:gridCol w="1463739"/>
              </a:tblGrid>
              <a:tr h="305176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Издательские, полиграфические и сопутствующие расходы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58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расходов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Стоимо-сть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един. (в рублях)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 единиц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Общая стоимость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Софинанси-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рование (за весь период, в рублях)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Запрашиваемая сумма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3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Услуга по изготовлению полиграфической продукции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176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Прочие прямые расходы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58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расходов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Стоимость единицы (в рублях)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 единиц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Общая стоимость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Софинанси-рование (за весь период, в рублях)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Запрашиваемая сумма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176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по статье: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1061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Общая сумма расходов на </a:t>
                      </a:r>
                      <a:r>
                        <a:rPr lang="ru-RU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реализа-цию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проекта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Софинанси-рование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Запрашиваемая сумма гранта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7328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42493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ea typeface="Times New Roman" panose="02020603050405020304" pitchFamily="18" charset="0"/>
              </a:rPr>
              <a:t>ПРИМЕР 2</a:t>
            </a:r>
          </a:p>
          <a:p>
            <a:pPr algn="ctr">
              <a:spcAft>
                <a:spcPts val="0"/>
              </a:spcAft>
            </a:pPr>
            <a:r>
              <a:rPr lang="ru-RU" sz="1400" b="1" dirty="0" smtClean="0">
                <a:ea typeface="Times New Roman" panose="02020603050405020304" pitchFamily="18" charset="0"/>
              </a:rPr>
              <a:t>РАСЧЕТ </a:t>
            </a:r>
            <a:r>
              <a:rPr lang="ru-RU" sz="1400" b="1" dirty="0">
                <a:ea typeface="Times New Roman" panose="02020603050405020304" pitchFamily="18" charset="0"/>
              </a:rPr>
              <a:t>ПЛАНИРУЕМЫХ </a:t>
            </a:r>
            <a:r>
              <a:rPr lang="ru-RU" sz="1400" b="1" dirty="0" smtClean="0">
                <a:ea typeface="Times New Roman" panose="02020603050405020304" pitchFamily="18" charset="0"/>
              </a:rPr>
              <a:t>РАСХОДОВ</a:t>
            </a:r>
          </a:p>
          <a:p>
            <a:pPr algn="just">
              <a:spcAft>
                <a:spcPts val="0"/>
              </a:spcAft>
            </a:pPr>
            <a:r>
              <a:rPr lang="ru-RU" dirty="0" smtClean="0">
                <a:ea typeface="Times New Roman" panose="02020603050405020304" pitchFamily="18" charset="0"/>
              </a:rPr>
              <a:t>Приморская </a:t>
            </a:r>
            <a:r>
              <a:rPr lang="ru-RU" dirty="0">
                <a:ea typeface="Times New Roman" panose="02020603050405020304" pitchFamily="18" charset="0"/>
              </a:rPr>
              <a:t>региональная общественная организация Ассамблея народов Приморского края </a:t>
            </a:r>
            <a:endParaRPr lang="ru-RU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ea typeface="Times New Roman" panose="02020603050405020304" pitchFamily="18" charset="0"/>
              </a:rPr>
              <a:t> (полное наименование социально ориентированной некоммерческой организации</a:t>
            </a:r>
            <a:endParaRPr lang="ru-RU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ea typeface="Times New Roman" panose="02020603050405020304" pitchFamily="18" charset="0"/>
              </a:rPr>
              <a:t>                         в соответствии с уставом)</a:t>
            </a:r>
            <a:endParaRPr lang="ru-RU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ea typeface="Times New Roman" panose="02020603050405020304" pitchFamily="18" charset="0"/>
              </a:rPr>
              <a:t> </a:t>
            </a:r>
            <a:endParaRPr lang="ru-RU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ea typeface="Times New Roman" panose="02020603050405020304" pitchFamily="18" charset="0"/>
              </a:rPr>
              <a:t>          на реализацию общественно значимой </a:t>
            </a:r>
            <a:r>
              <a:rPr lang="ru-RU" b="1" u="sng" dirty="0">
                <a:ea typeface="Times New Roman" panose="02020603050405020304" pitchFamily="18" charset="0"/>
              </a:rPr>
              <a:t>программы</a:t>
            </a:r>
            <a:r>
              <a:rPr lang="ru-RU" dirty="0">
                <a:ea typeface="Times New Roman" panose="02020603050405020304" pitchFamily="18" charset="0"/>
              </a:rPr>
              <a:t> (проекта)</a:t>
            </a:r>
            <a:endParaRPr lang="ru-RU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ea typeface="Times New Roman" panose="02020603050405020304" pitchFamily="18" charset="0"/>
              </a:rPr>
              <a:t>      «Наш край – территория дружбы народов»</a:t>
            </a:r>
            <a:endParaRPr lang="ru-RU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ea typeface="Times New Roman" panose="02020603050405020304" pitchFamily="18" charset="0"/>
              </a:rPr>
              <a:t>           (наименование социально значимой программы (проекта)</a:t>
            </a:r>
            <a:endParaRPr lang="ru-RU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ea typeface="Times New Roman" panose="02020603050405020304" pitchFamily="18" charset="0"/>
              </a:rPr>
              <a:t> </a:t>
            </a:r>
            <a:endParaRPr lang="ru-RU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ea typeface="Times New Roman" panose="02020603050405020304" pitchFamily="18" charset="0"/>
              </a:rPr>
              <a:t>    1. Общая  сумма планируемых расходов на реализацию общественно значимой</a:t>
            </a:r>
            <a:endParaRPr lang="ru-RU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ea typeface="Times New Roman" panose="02020603050405020304" pitchFamily="18" charset="0"/>
              </a:rPr>
              <a:t>программы «Программа развития устойчивого сообщества национально-культурных НКО в Приморском крае»</a:t>
            </a:r>
            <a:endParaRPr lang="ru-RU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ea typeface="Times New Roman" panose="02020603050405020304" pitchFamily="18" charset="0"/>
              </a:rPr>
              <a:t>                </a:t>
            </a:r>
            <a:endParaRPr lang="ru-RU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ea typeface="Times New Roman" panose="02020603050405020304" pitchFamily="18" charset="0"/>
              </a:rPr>
              <a:t>1 357 425</a:t>
            </a:r>
            <a:r>
              <a:rPr lang="ru-RU" dirty="0">
                <a:ea typeface="Times New Roman" panose="02020603050405020304" pitchFamily="18" charset="0"/>
              </a:rPr>
              <a:t> рублей, в том числе:</a:t>
            </a:r>
            <a:endParaRPr lang="ru-RU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ea typeface="Times New Roman" panose="02020603050405020304" pitchFamily="18" charset="0"/>
              </a:rPr>
              <a:t>объем заявленной потребности в субсидии из краевого бюджета </a:t>
            </a:r>
            <a:r>
              <a:rPr lang="ru-RU" b="1" dirty="0">
                <a:ea typeface="Times New Roman" panose="02020603050405020304" pitchFamily="18" charset="0"/>
              </a:rPr>
              <a:t>980 715</a:t>
            </a:r>
            <a:r>
              <a:rPr lang="ru-RU" dirty="0">
                <a:ea typeface="Times New Roman" panose="02020603050405020304" pitchFamily="18" charset="0"/>
              </a:rPr>
              <a:t>  (руб.)</a:t>
            </a:r>
            <a:endParaRPr lang="ru-RU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ea typeface="Times New Roman" panose="02020603050405020304" pitchFamily="18" charset="0"/>
              </a:rPr>
              <a:t>объем  </a:t>
            </a:r>
            <a:r>
              <a:rPr lang="ru-RU" dirty="0" err="1">
                <a:ea typeface="Times New Roman" panose="02020603050405020304" pitchFamily="18" charset="0"/>
              </a:rPr>
              <a:t>софинансирования</a:t>
            </a:r>
            <a:r>
              <a:rPr lang="ru-RU" dirty="0">
                <a:ea typeface="Times New Roman" panose="02020603050405020304" pitchFamily="18" charset="0"/>
              </a:rPr>
              <a:t> программы (проекта) за счет средств из внебюджетных</a:t>
            </a:r>
            <a:endParaRPr lang="ru-RU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ea typeface="Times New Roman" panose="02020603050405020304" pitchFamily="18" charset="0"/>
              </a:rPr>
              <a:t>источников </a:t>
            </a:r>
            <a:r>
              <a:rPr lang="ru-RU" b="1" dirty="0">
                <a:ea typeface="Times New Roman" panose="02020603050405020304" pitchFamily="18" charset="0"/>
              </a:rPr>
              <a:t>376 710</a:t>
            </a:r>
            <a:r>
              <a:rPr lang="ru-RU" dirty="0">
                <a:ea typeface="Times New Roman" panose="02020603050405020304" pitchFamily="18" charset="0"/>
              </a:rPr>
              <a:t> (руб.)</a:t>
            </a:r>
            <a:endParaRPr lang="ru-RU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ea typeface="Times New Roman" panose="02020603050405020304" pitchFamily="18" charset="0"/>
              </a:rPr>
              <a:t>    2.   Административные   расходы,   связанные  с  реализацией  программы</a:t>
            </a:r>
            <a:endParaRPr lang="ru-RU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ea typeface="Times New Roman" panose="02020603050405020304" pitchFamily="18" charset="0"/>
              </a:rPr>
              <a:t>(проекта) вместе с суммами социальных выплат 613 885, в том числе:</a:t>
            </a:r>
            <a:endParaRPr lang="ru-RU" dirty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8311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622802"/>
              </p:ext>
            </p:extLst>
          </p:nvPr>
        </p:nvGraphicFramePr>
        <p:xfrm>
          <a:off x="323527" y="764703"/>
          <a:ext cx="8424938" cy="5616624"/>
        </p:xfrm>
        <a:graphic>
          <a:graphicData uri="http://schemas.openxmlformats.org/drawingml/2006/table">
            <a:tbl>
              <a:tblPr/>
              <a:tblGrid>
                <a:gridCol w="1456163"/>
                <a:gridCol w="1248139"/>
                <a:gridCol w="1248139"/>
                <a:gridCol w="1248139"/>
                <a:gridCol w="1248139"/>
                <a:gridCol w="832092"/>
                <a:gridCol w="1144127"/>
              </a:tblGrid>
              <a:tr h="3087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должности по гражданско-правовому договору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 плата работника, руб./месяц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занятости в реализации программы (проекта)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труда работника за участие в реализации программы (проекта), руб./месяц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месяцев участия работника в реализации программы (проекта)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сумма оплаты труда, руб.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потребности в субсидии на оплату труда, руб.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8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8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034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Расценки взяты из данных Академии народного хозяйства при Президенте о стоимости одного рабочего часа специалистов.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8" y="127085"/>
            <a:ext cx="8424936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(Оплата  труда  штатных  работников  организации,  участвующих  в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реализации программы (проекта)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2536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849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dirty="0">
                <a:ea typeface="Times New Roman" panose="02020603050405020304" pitchFamily="18" charset="0"/>
              </a:rPr>
              <a:t> 2.2.  Страховые  взносы в государственные внебюджетные фонды </a:t>
            </a:r>
            <a:r>
              <a:rPr lang="ru-RU" sz="1400" dirty="0" smtClean="0">
                <a:ea typeface="Times New Roman" panose="02020603050405020304" pitchFamily="18" charset="0"/>
              </a:rPr>
              <a:t>заштатных</a:t>
            </a:r>
            <a:endParaRPr lang="ru-RU" sz="1400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ea typeface="Times New Roman" panose="02020603050405020304" pitchFamily="18" charset="0"/>
              </a:rPr>
              <a:t>работников организации (имеется в виду сотрудники, работающие по трудовым или срочным трудовым договорам. </a:t>
            </a:r>
            <a:endParaRPr lang="ru-RU" sz="1400" dirty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307740"/>
              </p:ext>
            </p:extLst>
          </p:nvPr>
        </p:nvGraphicFramePr>
        <p:xfrm>
          <a:off x="251520" y="1052736"/>
          <a:ext cx="8568953" cy="5400600"/>
        </p:xfrm>
        <a:graphic>
          <a:graphicData uri="http://schemas.openxmlformats.org/drawingml/2006/table">
            <a:tbl>
              <a:tblPr/>
              <a:tblGrid>
                <a:gridCol w="4788977"/>
                <a:gridCol w="971664"/>
                <a:gridCol w="1422380"/>
                <a:gridCol w="1385932"/>
              </a:tblGrid>
              <a:tr h="24176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Тариф, проценты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сумма страховых взносов, руб.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потребности в субсидии на оплату страховых взносов, руб.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43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Страховые взносы на обязательное пенсионное страхование, на обязательное медицинское страхование)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Страховые взносы на обязательное социальное страхование от несчастных случаев на производстве и профессиональных заболеваний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23900" y="2863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5010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ea typeface="Times New Roman" panose="02020603050405020304" pitchFamily="18" charset="0"/>
              </a:rPr>
              <a:t>Текущие </a:t>
            </a:r>
            <a:r>
              <a:rPr lang="ru-RU" dirty="0">
                <a:ea typeface="Times New Roman" panose="02020603050405020304" pitchFamily="18" charset="0"/>
              </a:rPr>
              <a:t>расходы, связанные с реализацией программы (проекта):</a:t>
            </a:r>
            <a:endParaRPr lang="ru-RU" dirty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786667"/>
              </p:ext>
            </p:extLst>
          </p:nvPr>
        </p:nvGraphicFramePr>
        <p:xfrm>
          <a:off x="251520" y="629984"/>
          <a:ext cx="8640959" cy="6210389"/>
        </p:xfrm>
        <a:graphic>
          <a:graphicData uri="http://schemas.openxmlformats.org/drawingml/2006/table">
            <a:tbl>
              <a:tblPr/>
              <a:tblGrid>
                <a:gridCol w="3227249"/>
                <a:gridCol w="1452262"/>
                <a:gridCol w="1290899"/>
                <a:gridCol w="1290899"/>
                <a:gridCol w="1379650"/>
              </a:tblGrid>
              <a:tr h="18343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оплаты за товары/услуги в месяц, руб.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месяцев оплаты за товары/услуги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сумма оплаты за товары/услуги, руб.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потребности в субсидии на оплату товаров/услуг, руб.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 помещения </a:t>
                      </a:r>
                      <a:r>
                        <a:rPr lang="ru-RU" sz="160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file"/>
                        </a:rPr>
                        <a:t>&lt;*&gt;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коммунальных услуг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канцелярских товаров и расходных материалов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7 200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3 600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картриджей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000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9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услуг связи (телефон, доступ к информационно-телекоммуникационной сети Интернет)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5 500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5 500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банковских услуг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1 800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21 600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21 600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46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80 300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34 100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16638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5968" y="116632"/>
            <a:ext cx="8216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ea typeface="Times New Roman" panose="02020603050405020304" pitchFamily="18" charset="0"/>
              </a:rPr>
              <a:t>Приобретение  основных средств и программного обеспечения в целях</a:t>
            </a:r>
            <a:endParaRPr lang="ru-RU" b="1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ea typeface="Times New Roman" panose="02020603050405020304" pitchFamily="18" charset="0"/>
              </a:rPr>
              <a:t>реализации программы (проекта):</a:t>
            </a:r>
            <a:endParaRPr lang="ru-RU" b="1" dirty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293900"/>
              </p:ext>
            </p:extLst>
          </p:nvPr>
        </p:nvGraphicFramePr>
        <p:xfrm>
          <a:off x="683569" y="908720"/>
          <a:ext cx="8136903" cy="5469736"/>
        </p:xfrm>
        <a:graphic>
          <a:graphicData uri="http://schemas.openxmlformats.org/drawingml/2006/table">
            <a:tbl>
              <a:tblPr/>
              <a:tblGrid>
                <a:gridCol w="2410935"/>
                <a:gridCol w="1657518"/>
                <a:gridCol w="1356150"/>
                <a:gridCol w="1356150"/>
                <a:gridCol w="1356150"/>
              </a:tblGrid>
              <a:tr h="2538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основных средств/программного обеспечения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единицы основного средства/программного обеспечения, руб.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единиц основных средств/программного обеспечения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сумма стоимости основных средств/программного обеспечения, руб.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потребности в субсидии на приобретение основных средств/программного обеспечения, руб.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0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4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Планшет Huawei MediaPad T5 AGS2-L09 LTE Black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14 490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14 490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14 490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0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06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14 490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14 490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75968" y="2365787"/>
            <a:ext cx="12054673" cy="72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637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0648"/>
            <a:ext cx="8280920" cy="6597352"/>
          </a:xfrm>
        </p:spPr>
        <p:txBody>
          <a:bodyPr>
            <a:normAutofit/>
          </a:bodyPr>
          <a:lstStyle/>
          <a:p>
            <a:pPr marL="17462" indent="0" algn="ctr">
              <a:buNone/>
            </a:pPr>
            <a:r>
              <a:rPr lang="ru-RU" sz="2000" b="1" dirty="0" smtClean="0"/>
              <a:t>ЛОГИЧЕСКАЯ СХЕМА ПРОЕКТА.</a:t>
            </a:r>
          </a:p>
          <a:p>
            <a:pPr marL="17462" indent="0">
              <a:buNone/>
            </a:pPr>
            <a:endParaRPr lang="ru-RU" sz="2000" b="1" dirty="0"/>
          </a:p>
          <a:p>
            <a:pPr marL="17462" indent="0">
              <a:buNone/>
            </a:pPr>
            <a:r>
              <a:rPr lang="ru-RU" sz="2800" b="1" dirty="0" smtClean="0"/>
              <a:t>ЛОГИЧЕСКУЮ </a:t>
            </a:r>
            <a:r>
              <a:rPr lang="ru-RU" sz="2800" b="1" dirty="0"/>
              <a:t>СХЕМУ ПРОЕКТА МОЖНО ПРЕДСТАВИТЬ В ВИДЕ ПИРАМИДЫ</a:t>
            </a:r>
          </a:p>
          <a:p>
            <a:pPr marL="474662" indent="-457200"/>
            <a:r>
              <a:rPr lang="ru-RU" sz="2800" b="1" dirty="0"/>
              <a:t>ПРОБЛЕМА (СИТУАЦИЯ, КОТОРУЮ НАДО РЕШИТЬ)</a:t>
            </a:r>
          </a:p>
          <a:p>
            <a:pPr marL="474662" indent="-457200"/>
            <a:r>
              <a:rPr lang="ru-RU" sz="2800" b="1" dirty="0"/>
              <a:t>ЦЕЛЬ ПРОЕКТА</a:t>
            </a:r>
          </a:p>
          <a:p>
            <a:pPr marL="474662" indent="-457200"/>
            <a:r>
              <a:rPr lang="ru-RU" sz="2800" b="1" dirty="0"/>
              <a:t>ЗАДАЧИ ПРОЕКТА</a:t>
            </a:r>
          </a:p>
          <a:p>
            <a:pPr marL="474662" indent="-457200"/>
            <a:r>
              <a:rPr lang="ru-RU" sz="2800" b="1" dirty="0"/>
              <a:t>МЕТОДЫ РЕШЕНИЯ ЗАДАЧ (ДЕЯТЕЛЬНОСТЬ)</a:t>
            </a:r>
          </a:p>
          <a:p>
            <a:pPr marL="474662" indent="-457200"/>
            <a:r>
              <a:rPr lang="ru-RU" sz="2800" b="1" dirty="0"/>
              <a:t>БЮДЖЕТ ПРОЕКТА</a:t>
            </a:r>
          </a:p>
          <a:p>
            <a:pPr marL="17462" indent="0">
              <a:buNone/>
            </a:pPr>
            <a:endParaRPr lang="ru-RU" sz="2800" b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70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ea typeface="Times New Roman" panose="02020603050405020304" pitchFamily="18" charset="0"/>
              </a:rPr>
              <a:t>Оплата  по  гражданско-правовым  договорам,  заключенным  в целях</a:t>
            </a:r>
            <a:endParaRPr lang="ru-RU" b="1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ea typeface="Times New Roman" panose="02020603050405020304" pitchFamily="18" charset="0"/>
              </a:rPr>
              <a:t>реализации программы (проекта):</a:t>
            </a:r>
            <a:endParaRPr lang="ru-RU" b="1" dirty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514046"/>
              </p:ext>
            </p:extLst>
          </p:nvPr>
        </p:nvGraphicFramePr>
        <p:xfrm>
          <a:off x="251520" y="834972"/>
          <a:ext cx="8640961" cy="5571384"/>
        </p:xfrm>
        <a:graphic>
          <a:graphicData uri="http://schemas.openxmlformats.org/drawingml/2006/table">
            <a:tbl>
              <a:tblPr/>
              <a:tblGrid>
                <a:gridCol w="2880320"/>
                <a:gridCol w="1440160"/>
                <a:gridCol w="1280143"/>
                <a:gridCol w="1440160"/>
                <a:gridCol w="1600178"/>
              </a:tblGrid>
              <a:tr h="16033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Выполняемые работы (оказываемые услуги)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Вознаграждение, руб.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Страховые взносы, руб.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сумма вознаграждений и страховых взносов, руб.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потребности в субсидии на плату вознаграждений и страховых взносов, руб.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4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проекта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92 160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24 976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117 135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86 174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Главный бухгалтер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126 000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34 146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160 146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137 878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Координатор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184 320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49 950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234 271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155 113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Методист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240 000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65 040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305 040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137 878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Фотограф (фото и видео съемка)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92 160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24 976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117 135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86 174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43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933 727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603 217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43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264 128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603 217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54300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1"/>
            <a:ext cx="8856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ea typeface="Times New Roman" panose="02020603050405020304" pitchFamily="18" charset="0"/>
              </a:rPr>
              <a:t>Прочие расходы, связанные с реализацией программы (проекта):</a:t>
            </a:r>
            <a:endParaRPr lang="ru-RU" b="1" dirty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831754"/>
              </p:ext>
            </p:extLst>
          </p:nvPr>
        </p:nvGraphicFramePr>
        <p:xfrm>
          <a:off x="721519" y="836712"/>
          <a:ext cx="7882929" cy="5425062"/>
        </p:xfrm>
        <a:graphic>
          <a:graphicData uri="http://schemas.openxmlformats.org/drawingml/2006/table">
            <a:tbl>
              <a:tblPr/>
              <a:tblGrid>
                <a:gridCol w="3532966"/>
                <a:gridCol w="1177655"/>
                <a:gridCol w="1766483"/>
                <a:gridCol w="1405825"/>
              </a:tblGrid>
              <a:tr h="134979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сумма расходов, руб.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потребности в субсидии на оплату расходов, руб.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947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 -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Видеопанель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видеокулисы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для проведения праздника «Связь поколений»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56 525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56 525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89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Полиграфическая продукция (афиши, дипломы, приглашения, рамки для дипломов) – 40 000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 звукоусиливающей аппаратуры.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84 000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84 000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00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Выставка декоративно-прикладного творчества.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88 383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88 383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89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Выплаты по договору сторонней организации (ООО «Лидер Востока») на изготовление брошюры «Действующие музеи народов Дальнего Востока в период освоения, начиная с 16 века.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100 000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100 000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328 908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328 908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22312" y="2147225"/>
            <a:ext cx="11769225" cy="65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953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16824" cy="504056"/>
          </a:xfrm>
        </p:spPr>
        <p:txBody>
          <a:bodyPr/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ОБЩЕЕ ОПИСАНИЕ ПРОЕКТА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692696"/>
            <a:ext cx="8064896" cy="6165304"/>
          </a:xfrm>
        </p:spPr>
        <p:txBody>
          <a:bodyPr>
            <a:noAutofit/>
          </a:bodyPr>
          <a:lstStyle/>
          <a:p>
            <a:pPr marL="17462" indent="0">
              <a:buNone/>
            </a:pPr>
            <a:r>
              <a:rPr lang="ru-RU" b="1" dirty="0" err="1">
                <a:solidFill>
                  <a:schemeClr val="tx1"/>
                </a:solidFill>
              </a:rPr>
              <a:t>Грантовое</a:t>
            </a:r>
            <a:r>
              <a:rPr lang="ru-RU" b="1" dirty="0">
                <a:solidFill>
                  <a:schemeClr val="tx1"/>
                </a:solidFill>
              </a:rPr>
              <a:t> направление. </a:t>
            </a:r>
            <a:r>
              <a:rPr lang="ru-RU" b="1" dirty="0" smtClean="0">
                <a:solidFill>
                  <a:schemeClr val="tx1"/>
                </a:solidFill>
              </a:rPr>
              <a:t>Тематика </a:t>
            </a:r>
            <a:r>
              <a:rPr lang="ru-RU" b="1" dirty="0" err="1">
                <a:solidFill>
                  <a:schemeClr val="tx1"/>
                </a:solidFill>
              </a:rPr>
              <a:t>грантового</a:t>
            </a:r>
            <a:r>
              <a:rPr lang="ru-RU" b="1" dirty="0">
                <a:solidFill>
                  <a:schemeClr val="tx1"/>
                </a:solidFill>
              </a:rPr>
              <a:t> направления (тематику также необходимо выбрать).</a:t>
            </a:r>
          </a:p>
          <a:p>
            <a:pPr marL="17462" indent="0">
              <a:buNone/>
            </a:pPr>
            <a:r>
              <a:rPr lang="ru-RU" b="1" dirty="0">
                <a:solidFill>
                  <a:schemeClr val="tx1"/>
                </a:solidFill>
              </a:rPr>
              <a:t>Например, - развитие межнационального сотрудничества, сохранение и защита самобытности и языков народов России. </a:t>
            </a:r>
          </a:p>
          <a:p>
            <a:pPr marL="17462" indent="0">
              <a:buNone/>
            </a:pPr>
            <a:r>
              <a:rPr lang="ru-RU" b="1" dirty="0">
                <a:solidFill>
                  <a:schemeClr val="tx1"/>
                </a:solidFill>
              </a:rPr>
              <a:t>Название проекта, на реализацию которого запрашивается средства гранта. </a:t>
            </a:r>
          </a:p>
          <a:p>
            <a:pPr marL="17462" indent="0">
              <a:buNone/>
            </a:pPr>
            <a:r>
              <a:rPr lang="ru-RU" b="1" dirty="0">
                <a:solidFill>
                  <a:schemeClr val="tx1"/>
                </a:solidFill>
              </a:rPr>
              <a:t>Краткое описание проекта (деятельности в рамках проекта): в этом разделе необходимо кратко описать основную идею проекта, которая непосредственно связана с решением проблемы или ситуации, которая ей сопутствует. В этом же разделе приводится цель проекта –«проект направлен на» и прописывается тот общий, основной положительный результат, который и будет достигнут в результате выполнения проекта. Далее можно в этом разделе не прописывать задачи, а сразу перечислить ту деятельность, которую необходимо выполнить для решения каждой из задач. В этом же разделе необходимо указать количественные (количество </a:t>
            </a:r>
            <a:r>
              <a:rPr lang="ru-RU" b="1" dirty="0" err="1">
                <a:solidFill>
                  <a:schemeClr val="tx1"/>
                </a:solidFill>
              </a:rPr>
              <a:t>благополучателей</a:t>
            </a:r>
            <a:r>
              <a:rPr lang="ru-RU" b="1" dirty="0">
                <a:solidFill>
                  <a:schemeClr val="tx1"/>
                </a:solidFill>
              </a:rPr>
              <a:t>, количество участников, количество публикаций и др.) и качественные показатели (будет содействовать, будет укреплять, позволит, обеспечит).</a:t>
            </a:r>
          </a:p>
          <a:p>
            <a:pPr marL="17462" indent="0">
              <a:buNone/>
            </a:pPr>
            <a:endParaRPr lang="ru-RU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007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3615" y="188640"/>
            <a:ext cx="7922841" cy="50405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ОПИСАНИЕ ПРОЕКТА (продолжение)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	</a:t>
            </a:r>
            <a:endParaRPr lang="ru-RU" sz="2000" dirty="0">
              <a:solidFill>
                <a:schemeClr val="accent4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09600" y="764704"/>
            <a:ext cx="8210872" cy="5904656"/>
          </a:xfrm>
        </p:spPr>
        <p:txBody>
          <a:bodyPr>
            <a:normAutofit/>
          </a:bodyPr>
          <a:lstStyle/>
          <a:p>
            <a:pPr marL="17462" indent="0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В описании указывается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география проекта, даты реализации.</a:t>
            </a:r>
          </a:p>
          <a:p>
            <a:pPr marL="17462" indent="0">
              <a:buNone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Следующий объемный раздел заявки – «Обоснование социальной значимости проекта». Этот раздел связан с описанием той проблемы или ситуации, которую надо решить. Но необходимость ее решения надо доказать. И это лучше делать, имея конкретные данные по существующему вопросу. Т.е. в этом разделе желательно привести аналитику, показать, как предполагаемые количественные и качественные результаты, которые планируется достичь, будут способствовать минимизации проблемы или даже ее полному решению. </a:t>
            </a:r>
          </a:p>
          <a:p>
            <a:pPr marL="17462" indent="0">
              <a:buNone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Целевая группа проекта. Эта группа людей, которые будут предположительно получателями блага или получателями услуг по данному проекту. </a:t>
            </a:r>
          </a:p>
          <a:p>
            <a:pPr marL="17462" indent="0">
              <a:buNone/>
            </a:pP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092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5269" y="908720"/>
            <a:ext cx="8496944" cy="5688632"/>
          </a:xfrm>
        </p:spPr>
        <p:txBody>
          <a:bodyPr>
            <a:noAutofit/>
          </a:bodyPr>
          <a:lstStyle/>
          <a:p>
            <a:pPr marL="17462" indent="0">
              <a:buNone/>
            </a:pPr>
            <a:r>
              <a:rPr lang="ru-RU" sz="1600" b="1" dirty="0"/>
              <a:t>Цель проекта – утверждение, во имя чего предпринимается этот проект, основной «капитальный» результат проекта. Но здесь не должно звучать утверждение по типу какого-либо оторванного от проблемы лозунга, </a:t>
            </a:r>
            <a:r>
              <a:rPr lang="ru-RU" sz="1600" b="1" dirty="0" smtClean="0"/>
              <a:t>«</a:t>
            </a:r>
            <a:r>
              <a:rPr lang="ru-RU" sz="1600" b="1" dirty="0"/>
              <a:t>создать условия» или «способствовать», надо будет точно раскрыть, каким образом ваш проект будет способствовать получению этого ожидаемого основного результата или каким путем будут созданы условия для получения этого результата . Например – «создать условия сохраняющие уникальные…через работу общественных приемных на такой-то территории». </a:t>
            </a:r>
            <a:endParaRPr lang="ru-RU" sz="1600" b="1" dirty="0" smtClean="0"/>
          </a:p>
          <a:p>
            <a:pPr marL="17462" indent="0">
              <a:buNone/>
            </a:pPr>
            <a:r>
              <a:rPr lang="ru-RU" sz="1600" b="1" dirty="0"/>
              <a:t>Цель проекта – решение реально существующей  проблемы</a:t>
            </a:r>
          </a:p>
          <a:p>
            <a:pPr marL="17462" indent="0">
              <a:buNone/>
            </a:pPr>
            <a:r>
              <a:rPr lang="ru-RU" sz="1600" b="1" dirty="0" smtClean="0"/>
              <a:t>Цель </a:t>
            </a:r>
            <a:r>
              <a:rPr lang="ru-RU" sz="1600" b="1" dirty="0"/>
              <a:t>– общее описание окончательного результата, достигнутого в следствие произведенных изменений, привязываемое к описанию потребностей. (Часто носит долгосрочный характер)</a:t>
            </a:r>
          </a:p>
          <a:p>
            <a:pPr marL="17462" indent="0">
              <a:buNone/>
            </a:pPr>
            <a:r>
              <a:rPr lang="ru-RU" sz="1600" b="1" dirty="0" smtClean="0"/>
              <a:t>Цель </a:t>
            </a:r>
            <a:r>
              <a:rPr lang="ru-RU" sz="1600" b="1" dirty="0"/>
              <a:t>проекта можно формулировать как позитивное утверждение о проблемной ситуации (проблемы)</a:t>
            </a:r>
          </a:p>
          <a:p>
            <a:pPr marL="17462" indent="0">
              <a:buNone/>
            </a:pPr>
            <a:r>
              <a:rPr lang="ru-RU" sz="1600" b="1" dirty="0" smtClean="0"/>
              <a:t>Например </a:t>
            </a:r>
            <a:r>
              <a:rPr lang="ru-RU" sz="1600" b="1" dirty="0"/>
              <a:t>– увеличение масштабов утилизации твердых бытовых отходов в Приморском крае</a:t>
            </a:r>
          </a:p>
          <a:p>
            <a:pPr marL="17462" indent="0">
              <a:buNone/>
            </a:pPr>
            <a:r>
              <a:rPr lang="ru-RU" sz="1600" b="1" dirty="0" smtClean="0"/>
              <a:t>В </a:t>
            </a:r>
            <a:r>
              <a:rPr lang="ru-RU" sz="1600" b="1" dirty="0"/>
              <a:t>качестве примеров формулировки могут выступать: увеличение сельскохозяйственного производства, повышение иммунизации населения, повышение грамотности, обеспечение чистой питьевой водой, улучшение управленческого потенциала органов власти и пр. В целом, должно существовать лишь одно заявление о Цели.</a:t>
            </a:r>
          </a:p>
          <a:p>
            <a:pPr marL="17462" indent="0">
              <a:buNone/>
            </a:pPr>
            <a:endParaRPr lang="ru-RU" sz="1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260648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ЦЕЛЬ ПРОЕКТА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4069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ltVer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9" y="0"/>
            <a:ext cx="8496944" cy="141277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ЗАДАЧИ ПРОЕКТА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9" y="620688"/>
            <a:ext cx="8424937" cy="6120680"/>
          </a:xfrm>
        </p:spPr>
        <p:txBody>
          <a:bodyPr>
            <a:normAutofit fontScale="70000" lnSpcReduction="20000"/>
          </a:bodyPr>
          <a:lstStyle/>
          <a:p>
            <a:pPr marL="18288" indent="0">
              <a:buNone/>
              <a:defRPr/>
            </a:pPr>
            <a:r>
              <a:rPr lang="ru-RU" sz="2600" b="1" dirty="0" smtClean="0">
                <a:solidFill>
                  <a:schemeClr val="tx1"/>
                </a:solidFill>
              </a:rPr>
              <a:t>Это </a:t>
            </a:r>
            <a:r>
              <a:rPr lang="ru-RU" sz="2600" b="1" dirty="0">
                <a:solidFill>
                  <a:schemeClr val="tx1"/>
                </a:solidFill>
              </a:rPr>
              <a:t>ступеньки для достижения цели. Формулировать полезно как полученные результаты, например:</a:t>
            </a:r>
          </a:p>
          <a:p>
            <a:pPr marL="18288" indent="0">
              <a:buNone/>
              <a:defRPr/>
            </a:pPr>
            <a:r>
              <a:rPr lang="ru-RU" sz="2600" b="1" dirty="0">
                <a:solidFill>
                  <a:schemeClr val="tx1"/>
                </a:solidFill>
              </a:rPr>
              <a:t>-   Выявить общественное мнение о …</a:t>
            </a:r>
          </a:p>
          <a:p>
            <a:pPr marL="18288" indent="0">
              <a:buNone/>
              <a:defRPr/>
            </a:pPr>
            <a:r>
              <a:rPr lang="ru-RU" sz="2600" b="1" dirty="0">
                <a:solidFill>
                  <a:schemeClr val="tx1"/>
                </a:solidFill>
              </a:rPr>
              <a:t>Обучить молодежь через семинары правилам написания резюме, </a:t>
            </a:r>
            <a:r>
              <a:rPr lang="ru-RU" sz="2600" b="1" dirty="0" err="1">
                <a:solidFill>
                  <a:schemeClr val="tx1"/>
                </a:solidFill>
              </a:rPr>
              <a:t>самопрезентации</a:t>
            </a:r>
            <a:endParaRPr lang="ru-RU" sz="2600" b="1" dirty="0">
              <a:solidFill>
                <a:schemeClr val="tx1"/>
              </a:solidFill>
            </a:endParaRPr>
          </a:p>
          <a:p>
            <a:pPr marL="18288" indent="0">
              <a:buNone/>
              <a:defRPr/>
            </a:pPr>
            <a:r>
              <a:rPr lang="ru-RU" sz="2600" b="1" dirty="0">
                <a:solidFill>
                  <a:schemeClr val="tx1"/>
                </a:solidFill>
              </a:rPr>
              <a:t>Создать систему, позволяющую получить практические навыки</a:t>
            </a:r>
          </a:p>
          <a:p>
            <a:pPr marL="18288" indent="0">
              <a:buNone/>
              <a:defRPr/>
            </a:pPr>
            <a:r>
              <a:rPr lang="ru-RU" sz="2600" b="1" dirty="0">
                <a:solidFill>
                  <a:schemeClr val="tx1"/>
                </a:solidFill>
              </a:rPr>
              <a:t>Создать БД  работодателей, заинтересованных в приеме прошедших обучение людей</a:t>
            </a:r>
          </a:p>
          <a:p>
            <a:pPr marL="18288" indent="0">
              <a:buNone/>
              <a:defRPr/>
            </a:pPr>
            <a:r>
              <a:rPr lang="ru-RU" sz="2600" b="1" dirty="0">
                <a:solidFill>
                  <a:schemeClr val="tx1"/>
                </a:solidFill>
              </a:rPr>
              <a:t>развивать и поддерживать инициативы и возможности территорий в решении актуальных социальных проблем</a:t>
            </a:r>
          </a:p>
          <a:p>
            <a:pPr marL="18288" indent="0">
              <a:buNone/>
              <a:defRPr/>
            </a:pPr>
            <a:r>
              <a:rPr lang="ru-RU" sz="2600" b="1" dirty="0">
                <a:solidFill>
                  <a:schemeClr val="tx1"/>
                </a:solidFill>
              </a:rPr>
              <a:t>Повысить уровень управления</a:t>
            </a:r>
          </a:p>
          <a:p>
            <a:pPr marL="18288" indent="0">
              <a:buNone/>
              <a:defRPr/>
            </a:pPr>
            <a:r>
              <a:rPr lang="ru-RU" sz="2600" b="1" dirty="0">
                <a:solidFill>
                  <a:schemeClr val="tx1"/>
                </a:solidFill>
              </a:rPr>
              <a:t>Сформировать управленческую среду</a:t>
            </a:r>
          </a:p>
          <a:p>
            <a:pPr marL="18288" indent="0">
              <a:buNone/>
              <a:defRPr/>
            </a:pPr>
            <a:r>
              <a:rPr lang="ru-RU" sz="2600" b="1" dirty="0">
                <a:solidFill>
                  <a:schemeClr val="tx1"/>
                </a:solidFill>
              </a:rPr>
              <a:t>Сформировать и развить навыки</a:t>
            </a:r>
          </a:p>
          <a:p>
            <a:pPr marL="18288" indent="0">
              <a:buNone/>
              <a:defRPr/>
            </a:pPr>
            <a:r>
              <a:rPr lang="ru-RU" sz="2600" b="1" dirty="0">
                <a:solidFill>
                  <a:schemeClr val="tx1"/>
                </a:solidFill>
              </a:rPr>
              <a:t>Определить запросы потребителей</a:t>
            </a:r>
          </a:p>
          <a:p>
            <a:pPr marL="18288" indent="0">
              <a:buNone/>
              <a:defRPr/>
            </a:pPr>
            <a:r>
              <a:rPr lang="ru-RU" sz="2600" b="1" dirty="0">
                <a:solidFill>
                  <a:schemeClr val="tx1"/>
                </a:solidFill>
              </a:rPr>
              <a:t>Выдерживать базовый уровень стандарта </a:t>
            </a:r>
            <a:r>
              <a:rPr lang="ru-RU" sz="2600" b="1" dirty="0" smtClean="0">
                <a:solidFill>
                  <a:schemeClr val="tx1"/>
                </a:solidFill>
              </a:rPr>
              <a:t>обучения</a:t>
            </a:r>
            <a:endParaRPr lang="ru-RU" sz="2600" b="1" dirty="0">
              <a:solidFill>
                <a:schemeClr val="tx1"/>
              </a:solidFill>
            </a:endParaRPr>
          </a:p>
          <a:p>
            <a:pPr marL="18288" indent="0">
              <a:buNone/>
              <a:defRPr/>
            </a:pPr>
            <a:r>
              <a:rPr lang="ru-RU" sz="2600" b="1" dirty="0">
                <a:solidFill>
                  <a:schemeClr val="tx1"/>
                </a:solidFill>
              </a:rPr>
              <a:t>Задачи имеют отношение к специфическим результатам и материально осязаемым вещам (товары и услуги, информация, люди и пр.). Задачи и соответственно результаты проекта можно просчитать количественно, т.е. подобрать к ним количественные показатели решения задач </a:t>
            </a:r>
          </a:p>
          <a:p>
            <a:pPr marL="18288" indent="0">
              <a:buNone/>
              <a:defRPr/>
            </a:pPr>
            <a:endParaRPr lang="ru-RU" sz="24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ltVer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88640"/>
            <a:ext cx="8352928" cy="6120680"/>
          </a:xfrm>
        </p:spPr>
        <p:txBody>
          <a:bodyPr>
            <a:normAutofit fontScale="77500" lnSpcReduction="20000"/>
          </a:bodyPr>
          <a:lstStyle/>
          <a:p>
            <a:pPr marL="17462" indent="0" algn="ctr">
              <a:buNone/>
              <a:defRPr/>
            </a:pPr>
            <a:r>
              <a:rPr lang="ru-RU" sz="2400" dirty="0">
                <a:solidFill>
                  <a:schemeClr val="tx1"/>
                </a:solidFill>
              </a:rPr>
              <a:t>Постановка задач.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17462" indent="0"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Часто </a:t>
            </a:r>
            <a:r>
              <a:rPr lang="ru-RU" sz="2400" b="1" dirty="0">
                <a:solidFill>
                  <a:schemeClr val="tx1"/>
                </a:solidFill>
              </a:rPr>
              <a:t>задачи включают в </a:t>
            </a:r>
            <a:r>
              <a:rPr lang="ru-RU" sz="2400" b="1" dirty="0" smtClean="0">
                <a:solidFill>
                  <a:schemeClr val="tx1"/>
                </a:solidFill>
              </a:rPr>
              <a:t>себя </a:t>
            </a:r>
            <a:r>
              <a:rPr lang="ru-RU" sz="2400" b="1" dirty="0">
                <a:solidFill>
                  <a:schemeClr val="tx1"/>
                </a:solidFill>
              </a:rPr>
              <a:t>количественные показатели. </a:t>
            </a:r>
          </a:p>
          <a:p>
            <a:pPr marL="17462" indent="0">
              <a:buNone/>
              <a:defRPr/>
            </a:pPr>
            <a:r>
              <a:rPr lang="ru-RU" sz="2400" b="1" dirty="0">
                <a:solidFill>
                  <a:schemeClr val="tx1"/>
                </a:solidFill>
              </a:rPr>
              <a:t>Например, задача №1. Осуществить системную организационную, консультационно -методическую работу по тематике проекта, провести не менее 5 встреч с руководителями коллективов, мастерами, партнерами проекта, обеспечить необходимую помощь и поддержку, включая личные встречи, общение по телефону, e-</a:t>
            </a:r>
            <a:r>
              <a:rPr lang="ru-RU" sz="2400" b="1" dirty="0" err="1">
                <a:solidFill>
                  <a:schemeClr val="tx1"/>
                </a:solidFill>
              </a:rPr>
              <a:t>mail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ватсапу</a:t>
            </a:r>
            <a:r>
              <a:rPr lang="ru-RU" sz="2400" b="1" dirty="0">
                <a:solidFill>
                  <a:schemeClr val="tx1"/>
                </a:solidFill>
              </a:rPr>
              <a:t>, скайпу. В этом примере вы видите, что задачи могут быть с числовыми показателями. </a:t>
            </a:r>
          </a:p>
          <a:p>
            <a:pPr marL="17462" indent="0">
              <a:buNone/>
              <a:defRPr/>
            </a:pPr>
            <a:r>
              <a:rPr lang="ru-RU" sz="2400" b="1" dirty="0">
                <a:solidFill>
                  <a:schemeClr val="tx1"/>
                </a:solidFill>
              </a:rPr>
              <a:t>Например, задача №2. Силами 400 участников творческих коллективов и мастеров декоративно-прикладного творчества, членов украинских общин провести 6 массовых этнокультурных коммуникационных площадок -массовых праздничных мероприятий для 2000 </a:t>
            </a:r>
            <a:r>
              <a:rPr lang="ru-RU" sz="2400" b="1" dirty="0" err="1">
                <a:solidFill>
                  <a:schemeClr val="tx1"/>
                </a:solidFill>
              </a:rPr>
              <a:t>благополучателей</a:t>
            </a:r>
            <a:r>
              <a:rPr lang="ru-RU" sz="2400" b="1" dirty="0">
                <a:solidFill>
                  <a:schemeClr val="tx1"/>
                </a:solidFill>
              </a:rPr>
              <a:t> - потомков украинских переселенцев, жителей и гостей края.</a:t>
            </a:r>
          </a:p>
          <a:p>
            <a:pPr marL="17462" indent="0">
              <a:buNone/>
              <a:defRPr/>
            </a:pPr>
            <a:r>
              <a:rPr lang="ru-RU" sz="2400" b="1" dirty="0">
                <a:solidFill>
                  <a:schemeClr val="tx1"/>
                </a:solidFill>
              </a:rPr>
              <a:t>Задач может быть несколько – от 3 и до 5, но не надо слишком увлекаться их количеством. Потом в плане проекта необходимо будет привязать деятельность к поставленным задачам, подробно расписать методы решения КАЖДОЙ ПОСТАВЛЕННОЙ ЗАДАЧИ, не пропустив ни одну из них.</a:t>
            </a:r>
          </a:p>
          <a:p>
            <a:pPr marL="17462" indent="0">
              <a:buNone/>
              <a:defRPr/>
            </a:pPr>
            <a:r>
              <a:rPr lang="ru-RU" sz="2400" b="1" dirty="0">
                <a:solidFill>
                  <a:schemeClr val="tx1"/>
                </a:solidFill>
              </a:rPr>
              <a:t>Очень часто </a:t>
            </a:r>
            <a:r>
              <a:rPr lang="ru-RU" sz="2400" b="1" dirty="0" err="1">
                <a:solidFill>
                  <a:schemeClr val="tx1"/>
                </a:solidFill>
              </a:rPr>
              <a:t>грантодатели</a:t>
            </a:r>
            <a:r>
              <a:rPr lang="ru-RU" sz="2400" b="1" dirty="0">
                <a:solidFill>
                  <a:schemeClr val="tx1"/>
                </a:solidFill>
              </a:rPr>
              <a:t> просят описать, как будет осуществляться информационное сопровождение проекта.</a:t>
            </a:r>
          </a:p>
          <a:p>
            <a:pPr marL="17462" indent="0">
              <a:buNone/>
              <a:defRPr/>
            </a:pPr>
            <a:endParaRPr lang="ru-RU" sz="2400" b="1" dirty="0" smtClean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16632"/>
            <a:ext cx="8424936" cy="461665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r>
              <a:rPr lang="ru-RU" sz="2400" b="1" dirty="0" smtClean="0"/>
              <a:t>ЗАДАЧИ  - дополнительное определение</a:t>
            </a:r>
            <a:endParaRPr lang="ru-RU" sz="24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68418" y="836712"/>
            <a:ext cx="8452054" cy="4031873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r>
              <a:rPr lang="ru-RU" sz="3200" dirty="0"/>
              <a:t>Можно сказать, что задача - измеряемый, привязанный во времени результат, который при выполнении проекта стремятся достичь в рамках реализации этого проекта. Задача носит более узкое определение чем цель. Как и цель она относится к описанию потребности. (Часто носит краткосрочный характер, например, один год).</a:t>
            </a:r>
          </a:p>
        </p:txBody>
      </p:sp>
    </p:spTree>
    <p:extLst>
      <p:ext uri="{BB962C8B-B14F-4D97-AF65-F5344CB8AC3E}">
        <p14:creationId xmlns:p14="http://schemas.microsoft.com/office/powerpoint/2010/main" val="203784389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3467</TotalTime>
  <Words>2573</Words>
  <Application>Microsoft Office PowerPoint</Application>
  <PresentationFormat>Экран (4:3)</PresentationFormat>
  <Paragraphs>391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9" baseType="lpstr">
      <vt:lpstr>Arial</vt:lpstr>
      <vt:lpstr>Calibri</vt:lpstr>
      <vt:lpstr>Courier New</vt:lpstr>
      <vt:lpstr>Palatino Linotype</vt:lpstr>
      <vt:lpstr>Times New Roman</vt:lpstr>
      <vt:lpstr>Trebuchet MS</vt:lpstr>
      <vt:lpstr>Wingdings 3</vt:lpstr>
      <vt:lpstr>Грань</vt:lpstr>
      <vt:lpstr>Презентация PowerPoint</vt:lpstr>
      <vt:lpstr> ПРОЕКТ</vt:lpstr>
      <vt:lpstr>Презентация PowerPoint</vt:lpstr>
      <vt:lpstr>ОБЩЕЕ ОПИСАНИЕ ПРОЕКТА</vt:lpstr>
      <vt:lpstr>ОПИСАНИЕ ПРОЕКТА (продолжение) </vt:lpstr>
      <vt:lpstr>Презентация PowerPoint</vt:lpstr>
      <vt:lpstr>ЗАДАЧИ ПРОЕКТА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:  Применение природных цеолитов  в медицинских технологиях  Предложение о совместной доработке и внедрении в практику раневой хирургии  высокоэффективных раневых покрытий на основе природных цеолитов</dc:title>
  <dc:creator>Adminisrator</dc:creator>
  <cp:lastModifiedBy>Пользователь</cp:lastModifiedBy>
  <cp:revision>285</cp:revision>
  <dcterms:created xsi:type="dcterms:W3CDTF">2007-04-13T21:21:05Z</dcterms:created>
  <dcterms:modified xsi:type="dcterms:W3CDTF">2021-02-15T07:18:12Z</dcterms:modified>
</cp:coreProperties>
</file>