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2" r:id="rId1"/>
  </p:sldMasterIdLst>
  <p:notesMasterIdLst>
    <p:notesMasterId r:id="rId13"/>
  </p:notesMasterIdLst>
  <p:sldIdLst>
    <p:sldId id="315" r:id="rId2"/>
    <p:sldId id="350" r:id="rId3"/>
    <p:sldId id="363" r:id="rId4"/>
    <p:sldId id="351" r:id="rId5"/>
    <p:sldId id="364" r:id="rId6"/>
    <p:sldId id="365" r:id="rId7"/>
    <p:sldId id="274" r:id="rId8"/>
    <p:sldId id="259" r:id="rId9"/>
    <p:sldId id="353" r:id="rId10"/>
    <p:sldId id="354" r:id="rId11"/>
    <p:sldId id="355"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Раздел по умолчанию" id="{617CDAE6-A519-455B-8DF4-41B7CDF8F880}">
          <p14:sldIdLst>
            <p14:sldId id="315"/>
            <p14:sldId id="350"/>
            <p14:sldId id="363"/>
          </p14:sldIdLst>
        </p14:section>
        <p14:section name="Раздел без заголовка" id="{C9DBCFF4-F6CE-43E7-8232-34343DA8056C}">
          <p14:sldIdLst>
            <p14:sldId id="351"/>
            <p14:sldId id="364"/>
            <p14:sldId id="365"/>
            <p14:sldId id="274"/>
            <p14:sldId id="259"/>
            <p14:sldId id="353"/>
            <p14:sldId id="354"/>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546" y="60"/>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79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968F044-46A1-4538-9600-EA6D4135FDAB}" type="datetimeFigureOut">
              <a:rPr lang="ru-RU"/>
              <a:pPr>
                <a:defRPr/>
              </a:pPr>
              <a:t>06.12.2020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B7B0A91-1D7D-4BDD-B255-36C395DAEDA1}" type="slidenum">
              <a:rPr lang="ru-RU"/>
              <a:pPr>
                <a:defRPr/>
              </a:pPr>
              <a:t>‹#›</a:t>
            </a:fld>
            <a:endParaRPr lang="ru-RU"/>
          </a:p>
        </p:txBody>
      </p:sp>
    </p:spTree>
    <p:extLst>
      <p:ext uri="{BB962C8B-B14F-4D97-AF65-F5344CB8AC3E}">
        <p14:creationId xmlns:p14="http://schemas.microsoft.com/office/powerpoint/2010/main" val="988922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436F794-9659-498F-A2B8-BA8DC418AF6B}" type="slidenum">
              <a:rPr lang="ru-RU" smtClean="0"/>
              <a:pPr>
                <a:defRPr/>
              </a:pPr>
              <a:t>‹#›</a:t>
            </a:fld>
            <a:endParaRPr lang="ru-RU"/>
          </a:p>
        </p:txBody>
      </p:sp>
    </p:spTree>
    <p:extLst>
      <p:ext uri="{BB962C8B-B14F-4D97-AF65-F5344CB8AC3E}">
        <p14:creationId xmlns:p14="http://schemas.microsoft.com/office/powerpoint/2010/main" val="366197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D820979-2636-479F-8DF6-DC83099C88B8}" type="slidenum">
              <a:rPr lang="ru-RU" smtClean="0"/>
              <a:pPr>
                <a:defRPr/>
              </a:pPr>
              <a:t>‹#›</a:t>
            </a:fld>
            <a:endParaRPr lang="ru-RU"/>
          </a:p>
        </p:txBody>
      </p:sp>
    </p:spTree>
    <p:extLst>
      <p:ext uri="{BB962C8B-B14F-4D97-AF65-F5344CB8AC3E}">
        <p14:creationId xmlns:p14="http://schemas.microsoft.com/office/powerpoint/2010/main" val="103202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D820979-2636-479F-8DF6-DC83099C88B8}"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162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D820979-2636-479F-8DF6-DC83099C88B8}" type="slidenum">
              <a:rPr lang="ru-RU" smtClean="0"/>
              <a:pPr>
                <a:defRPr/>
              </a:pPr>
              <a:t>‹#›</a:t>
            </a:fld>
            <a:endParaRPr lang="ru-RU"/>
          </a:p>
        </p:txBody>
      </p:sp>
    </p:spTree>
    <p:extLst>
      <p:ext uri="{BB962C8B-B14F-4D97-AF65-F5344CB8AC3E}">
        <p14:creationId xmlns:p14="http://schemas.microsoft.com/office/powerpoint/2010/main" val="2092083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D820979-2636-479F-8DF6-DC83099C88B8}"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940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CD820979-2636-479F-8DF6-DC83099C88B8}" type="slidenum">
              <a:rPr lang="ru-RU" smtClean="0"/>
              <a:pPr>
                <a:defRPr/>
              </a:pPr>
              <a:t>‹#›</a:t>
            </a:fld>
            <a:endParaRPr lang="ru-RU"/>
          </a:p>
        </p:txBody>
      </p:sp>
    </p:spTree>
    <p:extLst>
      <p:ext uri="{BB962C8B-B14F-4D97-AF65-F5344CB8AC3E}">
        <p14:creationId xmlns:p14="http://schemas.microsoft.com/office/powerpoint/2010/main" val="3682423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8AFFF680-4DF5-4664-957F-CA7AC10CFA82}" type="slidenum">
              <a:rPr lang="ru-RU" smtClean="0"/>
              <a:pPr>
                <a:defRPr/>
              </a:pPr>
              <a:t>‹#›</a:t>
            </a:fld>
            <a:endParaRPr lang="ru-RU"/>
          </a:p>
        </p:txBody>
      </p:sp>
    </p:spTree>
    <p:extLst>
      <p:ext uri="{BB962C8B-B14F-4D97-AF65-F5344CB8AC3E}">
        <p14:creationId xmlns:p14="http://schemas.microsoft.com/office/powerpoint/2010/main" val="107068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5289A79-705C-4EE4-BBF5-A4D1EA67AAC3}" type="slidenum">
              <a:rPr lang="ru-RU" smtClean="0"/>
              <a:pPr>
                <a:defRPr/>
              </a:pPr>
              <a:t>‹#›</a:t>
            </a:fld>
            <a:endParaRPr lang="ru-RU"/>
          </a:p>
        </p:txBody>
      </p:sp>
    </p:spTree>
    <p:extLst>
      <p:ext uri="{BB962C8B-B14F-4D97-AF65-F5344CB8AC3E}">
        <p14:creationId xmlns:p14="http://schemas.microsoft.com/office/powerpoint/2010/main" val="25857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14F077E3-9DB1-4EAF-A64F-C2B57A3AB209}" type="slidenum">
              <a:rPr lang="ru-RU" smtClean="0"/>
              <a:pPr>
                <a:defRPr/>
              </a:pPr>
              <a:t>‹#›</a:t>
            </a:fld>
            <a:endParaRPr lang="ru-RU"/>
          </a:p>
        </p:txBody>
      </p:sp>
    </p:spTree>
    <p:extLst>
      <p:ext uri="{BB962C8B-B14F-4D97-AF65-F5344CB8AC3E}">
        <p14:creationId xmlns:p14="http://schemas.microsoft.com/office/powerpoint/2010/main" val="193468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CD56472-62ED-4FEE-98A7-70BAD3DBBBA5}" type="slidenum">
              <a:rPr lang="ru-RU" smtClean="0"/>
              <a:pPr>
                <a:defRPr/>
              </a:pPr>
              <a:t>‹#›</a:t>
            </a:fld>
            <a:endParaRPr lang="ru-RU"/>
          </a:p>
        </p:txBody>
      </p:sp>
    </p:spTree>
    <p:extLst>
      <p:ext uri="{BB962C8B-B14F-4D97-AF65-F5344CB8AC3E}">
        <p14:creationId xmlns:p14="http://schemas.microsoft.com/office/powerpoint/2010/main" val="379514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63F50B24-4B42-44C3-A51B-9B33FA784F77}" type="slidenum">
              <a:rPr lang="ru-RU" smtClean="0"/>
              <a:pPr>
                <a:defRPr/>
              </a:pPr>
              <a:t>‹#›</a:t>
            </a:fld>
            <a:endParaRPr lang="ru-RU"/>
          </a:p>
        </p:txBody>
      </p:sp>
    </p:spTree>
    <p:extLst>
      <p:ext uri="{BB962C8B-B14F-4D97-AF65-F5344CB8AC3E}">
        <p14:creationId xmlns:p14="http://schemas.microsoft.com/office/powerpoint/2010/main" val="4898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7CFD165D-BC91-40BE-A922-40F1E68170D9}" type="slidenum">
              <a:rPr lang="ru-RU" smtClean="0"/>
              <a:pPr>
                <a:defRPr/>
              </a:pPr>
              <a:t>‹#›</a:t>
            </a:fld>
            <a:endParaRPr lang="ru-RU"/>
          </a:p>
        </p:txBody>
      </p:sp>
    </p:spTree>
    <p:extLst>
      <p:ext uri="{BB962C8B-B14F-4D97-AF65-F5344CB8AC3E}">
        <p14:creationId xmlns:p14="http://schemas.microsoft.com/office/powerpoint/2010/main" val="99609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391EF2A7-7CDE-4E74-8AEE-FBE4CD6F8367}" type="slidenum">
              <a:rPr lang="ru-RU" smtClean="0"/>
              <a:pPr>
                <a:defRPr/>
              </a:pPr>
              <a:t>‹#›</a:t>
            </a:fld>
            <a:endParaRPr lang="ru-RU"/>
          </a:p>
        </p:txBody>
      </p:sp>
    </p:spTree>
    <p:extLst>
      <p:ext uri="{BB962C8B-B14F-4D97-AF65-F5344CB8AC3E}">
        <p14:creationId xmlns:p14="http://schemas.microsoft.com/office/powerpoint/2010/main" val="207372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2AB6B77B-53F2-4B35-8253-442E74A641B3}" type="slidenum">
              <a:rPr lang="ru-RU" smtClean="0"/>
              <a:pPr>
                <a:defRPr/>
              </a:pPr>
              <a:t>‹#›</a:t>
            </a:fld>
            <a:endParaRPr lang="ru-RU"/>
          </a:p>
        </p:txBody>
      </p:sp>
    </p:spTree>
    <p:extLst>
      <p:ext uri="{BB962C8B-B14F-4D97-AF65-F5344CB8AC3E}">
        <p14:creationId xmlns:p14="http://schemas.microsoft.com/office/powerpoint/2010/main" val="317918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40CF966D-C65E-4D48-ADAF-A42EEA450028}" type="slidenum">
              <a:rPr lang="ru-RU" smtClean="0"/>
              <a:pPr>
                <a:defRPr/>
              </a:pPr>
              <a:t>‹#›</a:t>
            </a:fld>
            <a:endParaRPr lang="ru-RU"/>
          </a:p>
        </p:txBody>
      </p:sp>
    </p:spTree>
    <p:extLst>
      <p:ext uri="{BB962C8B-B14F-4D97-AF65-F5344CB8AC3E}">
        <p14:creationId xmlns:p14="http://schemas.microsoft.com/office/powerpoint/2010/main" val="204233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341CB5E8-6685-4D9B-8B40-8D78B1CE3FAC}" type="slidenum">
              <a:rPr lang="ru-RU" smtClean="0"/>
              <a:pPr>
                <a:defRPr/>
              </a:pPr>
              <a:t>‹#›</a:t>
            </a:fld>
            <a:endParaRPr lang="ru-RU"/>
          </a:p>
        </p:txBody>
      </p:sp>
    </p:spTree>
    <p:extLst>
      <p:ext uri="{BB962C8B-B14F-4D97-AF65-F5344CB8AC3E}">
        <p14:creationId xmlns:p14="http://schemas.microsoft.com/office/powerpoint/2010/main" val="93578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CD820979-2636-479F-8DF6-DC83099C88B8}" type="slidenum">
              <a:rPr lang="ru-RU" smtClean="0"/>
              <a:pPr>
                <a:defRPr/>
              </a:pPr>
              <a:t>‹#›</a:t>
            </a:fld>
            <a:endParaRPr lang="ru-RU"/>
          </a:p>
        </p:txBody>
      </p:sp>
    </p:spTree>
    <p:extLst>
      <p:ext uri="{BB962C8B-B14F-4D97-AF65-F5344CB8AC3E}">
        <p14:creationId xmlns:p14="http://schemas.microsoft.com/office/powerpoint/2010/main" val="1940195787"/>
      </p:ext>
    </p:extLst>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 id="2147484384" r:id="rId12"/>
    <p:sldLayoutId id="2147484385" r:id="rId13"/>
    <p:sldLayoutId id="2147484386" r:id="rId14"/>
    <p:sldLayoutId id="2147484387" r:id="rId15"/>
    <p:sldLayoutId id="21474843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Группа 4"/>
          <p:cNvGrpSpPr/>
          <p:nvPr/>
        </p:nvGrpSpPr>
        <p:grpSpPr>
          <a:xfrm>
            <a:off x="1650999" y="277813"/>
            <a:ext cx="5842000" cy="5080000"/>
            <a:chOff x="1650999" y="277813"/>
            <a:chExt cx="5842000" cy="5080000"/>
          </a:xfrm>
        </p:grpSpPr>
        <p:sp>
          <p:nvSpPr>
            <p:cNvPr id="6" name="Равнобедренный треугольник 5"/>
            <p:cNvSpPr/>
            <p:nvPr/>
          </p:nvSpPr>
          <p:spPr>
            <a:xfrm>
              <a:off x="1650999" y="277813"/>
              <a:ext cx="5080000" cy="5080000"/>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Полилиния 6"/>
            <p:cNvSpPr/>
            <p:nvPr/>
          </p:nvSpPr>
          <p:spPr>
            <a:xfrm>
              <a:off x="4190999" y="786309"/>
              <a:ext cx="3302000" cy="3611562"/>
            </a:xfrm>
            <a:custGeom>
              <a:avLst/>
              <a:gdLst>
                <a:gd name="connsiteX0" fmla="*/ 0 w 3302000"/>
                <a:gd name="connsiteY0" fmla="*/ 550344 h 3611562"/>
                <a:gd name="connsiteX1" fmla="*/ 550344 w 3302000"/>
                <a:gd name="connsiteY1" fmla="*/ 0 h 3611562"/>
                <a:gd name="connsiteX2" fmla="*/ 2751656 w 3302000"/>
                <a:gd name="connsiteY2" fmla="*/ 0 h 3611562"/>
                <a:gd name="connsiteX3" fmla="*/ 3302000 w 3302000"/>
                <a:gd name="connsiteY3" fmla="*/ 550344 h 3611562"/>
                <a:gd name="connsiteX4" fmla="*/ 3302000 w 3302000"/>
                <a:gd name="connsiteY4" fmla="*/ 3061218 h 3611562"/>
                <a:gd name="connsiteX5" fmla="*/ 2751656 w 3302000"/>
                <a:gd name="connsiteY5" fmla="*/ 3611562 h 3611562"/>
                <a:gd name="connsiteX6" fmla="*/ 550344 w 3302000"/>
                <a:gd name="connsiteY6" fmla="*/ 3611562 h 3611562"/>
                <a:gd name="connsiteX7" fmla="*/ 0 w 3302000"/>
                <a:gd name="connsiteY7" fmla="*/ 3061218 h 3611562"/>
                <a:gd name="connsiteX8" fmla="*/ 0 w 3302000"/>
                <a:gd name="connsiteY8" fmla="*/ 550344 h 361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2000" h="3611562">
                  <a:moveTo>
                    <a:pt x="0" y="550344"/>
                  </a:moveTo>
                  <a:cubicBezTo>
                    <a:pt x="0" y="246397"/>
                    <a:pt x="246397" y="0"/>
                    <a:pt x="550344" y="0"/>
                  </a:cubicBezTo>
                  <a:lnTo>
                    <a:pt x="2751656" y="0"/>
                  </a:lnTo>
                  <a:cubicBezTo>
                    <a:pt x="3055603" y="0"/>
                    <a:pt x="3302000" y="246397"/>
                    <a:pt x="3302000" y="550344"/>
                  </a:cubicBezTo>
                  <a:lnTo>
                    <a:pt x="3302000" y="3061218"/>
                  </a:lnTo>
                  <a:cubicBezTo>
                    <a:pt x="3302000" y="3365165"/>
                    <a:pt x="3055603" y="3611562"/>
                    <a:pt x="2751656" y="3611562"/>
                  </a:cubicBezTo>
                  <a:lnTo>
                    <a:pt x="550344" y="3611562"/>
                  </a:lnTo>
                  <a:cubicBezTo>
                    <a:pt x="246397" y="3611562"/>
                    <a:pt x="0" y="3365165"/>
                    <a:pt x="0" y="3061218"/>
                  </a:cubicBezTo>
                  <a:lnTo>
                    <a:pt x="0" y="550344"/>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1200" tIns="241200" rIns="241200" bIns="241200" numCol="1" spcCol="1270" anchor="ctr" anchorCtr="0">
              <a:noAutofit/>
            </a:bodyPr>
            <a:lstStyle/>
            <a:p>
              <a:pPr algn="ctr" defTabSz="933450">
                <a:lnSpc>
                  <a:spcPct val="90000"/>
                </a:lnSpc>
                <a:spcAft>
                  <a:spcPct val="35000"/>
                </a:spcAft>
              </a:pPr>
              <a:r>
                <a:rPr lang="ru-RU" sz="2400" b="1" dirty="0">
                  <a:solidFill>
                    <a:schemeClr val="tx1"/>
                  </a:solidFill>
                </a:rPr>
                <a:t>«Развитие институтов гражданского общества».</a:t>
              </a:r>
              <a:endParaRPr lang="ru-RU" sz="2400" dirty="0">
                <a:solidFill>
                  <a:schemeClr val="tx1"/>
                </a:solidFill>
              </a:endParaRPr>
            </a:p>
            <a:p>
              <a:pPr lvl="0" algn="ctr" defTabSz="933450" rtl="0">
                <a:lnSpc>
                  <a:spcPct val="90000"/>
                </a:lnSpc>
                <a:spcBef>
                  <a:spcPct val="0"/>
                </a:spcBef>
                <a:spcAft>
                  <a:spcPct val="35000"/>
                </a:spcAft>
              </a:pPr>
              <a:r>
                <a:rPr lang="ru-RU" sz="2100" kern="1200" dirty="0" smtClean="0">
                  <a:solidFill>
                    <a:schemeClr val="tx1"/>
                  </a:solidFill>
                </a:rPr>
                <a:t/>
              </a:r>
              <a:br>
                <a:rPr lang="ru-RU" sz="2100" kern="1200" dirty="0" smtClean="0">
                  <a:solidFill>
                    <a:schemeClr val="tx1"/>
                  </a:solidFill>
                </a:rPr>
              </a:br>
              <a:r>
                <a:rPr lang="ru-RU" sz="2100" dirty="0" smtClean="0">
                  <a:solidFill>
                    <a:schemeClr val="tx1"/>
                  </a:solidFill>
                </a:rPr>
                <a:t>Тематика направления для подачи заявки.</a:t>
              </a:r>
              <a:endParaRPr lang="ru-RU" sz="2100" kern="1200" dirty="0">
                <a:solidFill>
                  <a:schemeClr val="tx1"/>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4" name="TextBox 3"/>
          <p:cNvSpPr txBox="1"/>
          <p:nvPr/>
        </p:nvSpPr>
        <p:spPr>
          <a:xfrm>
            <a:off x="495028" y="188640"/>
            <a:ext cx="8253436" cy="1323439"/>
          </a:xfrm>
          <a:prstGeom prst="rect">
            <a:avLst/>
          </a:prstGeom>
          <a:noFill/>
        </p:spPr>
        <p:txBody>
          <a:bodyPr wrap="square" rtlCol="0">
            <a:spAutoFit/>
          </a:bodyPr>
          <a:lstStyle/>
          <a:p>
            <a:r>
              <a:rPr lang="ru-RU" sz="2000" b="1" dirty="0" smtClean="0"/>
              <a:t>Тематика направления: 9</a:t>
            </a:r>
            <a:r>
              <a:rPr lang="ru-RU" sz="2000" b="1" dirty="0"/>
              <a:t>.	Содействие формированию культуры и инфраструктуры оценки социально значимых проектов и проектов в сфере защиты прав и свобод человека и гражданина, их результатов и эффектов.</a:t>
            </a:r>
            <a:endParaRPr lang="ru-RU" sz="2000" b="1" dirty="0"/>
          </a:p>
        </p:txBody>
      </p:sp>
      <p:sp>
        <p:nvSpPr>
          <p:cNvPr id="2" name="Прямоугольник 1"/>
          <p:cNvSpPr/>
          <p:nvPr/>
        </p:nvSpPr>
        <p:spPr>
          <a:xfrm>
            <a:off x="500293" y="1518709"/>
            <a:ext cx="8109419" cy="5016758"/>
          </a:xfrm>
          <a:prstGeom prst="rect">
            <a:avLst/>
          </a:prstGeom>
        </p:spPr>
        <p:txBody>
          <a:bodyPr wrap="square">
            <a:spAutoFit/>
          </a:bodyPr>
          <a:lstStyle/>
          <a:p>
            <a:r>
              <a:rPr lang="ru-RU" sz="2000" b="1" dirty="0">
                <a:latin typeface="Palatino Linotype" panose="02040502050505030304" pitchFamily="18" charset="0"/>
              </a:rPr>
              <a:t>Пример. Проект «ПРАВО на БЛАГО. Юридическое сопровождение благотворительной деятельности» направлен на развитие системной благотворительности на территории области через предоставление профессионального юридического сопровождения. </a:t>
            </a:r>
          </a:p>
          <a:p>
            <a:r>
              <a:rPr lang="ru-RU" sz="2000" b="1" dirty="0">
                <a:latin typeface="Palatino Linotype" panose="02040502050505030304" pitchFamily="18" charset="0"/>
              </a:rPr>
              <a:t>Пример проекта. Проект направлен на улучшение межведомственного взаимодействия всех органов и организаций, участвующих в работе с детьми и подростками путем внедрения медиативного подхода в деятельность Комиссий по делам несовершеннолетних и защите их прав. Повышение квалификации субъектов профилактики правонарушений несовершеннолетних и гражданских активистов по вопросам применения медиативного подхода в практической деятельности. Выявление лучших практик применения медиативного подхода в деятельности КДН комиссии по делам несовершеннолетних). </a:t>
            </a:r>
          </a:p>
        </p:txBody>
      </p:sp>
    </p:spTree>
    <p:extLst>
      <p:ext uri="{BB962C8B-B14F-4D97-AF65-F5344CB8AC3E}">
        <p14:creationId xmlns:p14="http://schemas.microsoft.com/office/powerpoint/2010/main" val="331436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700213"/>
            <a:ext cx="8174038" cy="4608512"/>
          </a:xfrm>
        </p:spPr>
        <p:txBody>
          <a:bodyPr>
            <a:normAutofit/>
          </a:bodyPr>
          <a:lstStyle/>
          <a:p>
            <a:pPr marL="17462" indent="0">
              <a:buNone/>
            </a:pPr>
            <a:endParaRPr lang="ru-RU" b="1" dirty="0" smtClean="0">
              <a:effectLst/>
            </a:endParaRPr>
          </a:p>
          <a:p>
            <a:pPr marL="17462" indent="0">
              <a:buNone/>
            </a:pPr>
            <a:endParaRPr lang="ru-RU" b="1" dirty="0" smtClean="0">
              <a:effectLst/>
            </a:endParaRPr>
          </a:p>
        </p:txBody>
      </p:sp>
      <p:sp>
        <p:nvSpPr>
          <p:cNvPr id="3" name="Прямоугольник 2"/>
          <p:cNvSpPr/>
          <p:nvPr/>
        </p:nvSpPr>
        <p:spPr>
          <a:xfrm>
            <a:off x="467544" y="116632"/>
            <a:ext cx="8208912" cy="1631216"/>
          </a:xfrm>
          <a:prstGeom prst="rect">
            <a:avLst/>
          </a:prstGeom>
          <a:pattFill prst="ltVert">
            <a:fgClr>
              <a:schemeClr val="accent1"/>
            </a:fgClr>
            <a:bgClr>
              <a:schemeClr val="bg1"/>
            </a:bgClr>
          </a:pattFill>
        </p:spPr>
        <p:txBody>
          <a:bodyPr wrap="square">
            <a:spAutoFit/>
          </a:bodyPr>
          <a:lstStyle/>
          <a:p>
            <a:r>
              <a:rPr lang="ru-RU" sz="2000" b="1" dirty="0" smtClean="0">
                <a:latin typeface="Palatino Linotype" panose="02040502050505030304" pitchFamily="18" charset="0"/>
              </a:rPr>
              <a:t>Тематика направления: 10.Создание </a:t>
            </a:r>
            <a:r>
              <a:rPr lang="ru-RU" sz="2000" b="1" dirty="0">
                <a:latin typeface="Palatino Linotype" panose="02040502050505030304" pitchFamily="18" charset="0"/>
              </a:rPr>
              <a:t>и развитие общественных информационно-технологических проектов, способствующих развитию гражданского общества, на базе открытых данных, а также современных технологий коллективного взаимодействия.</a:t>
            </a:r>
          </a:p>
        </p:txBody>
      </p:sp>
      <p:sp>
        <p:nvSpPr>
          <p:cNvPr id="5" name="Прямоугольник 4"/>
          <p:cNvSpPr/>
          <p:nvPr/>
        </p:nvSpPr>
        <p:spPr>
          <a:xfrm>
            <a:off x="467544" y="1700808"/>
            <a:ext cx="8208911" cy="4824536"/>
          </a:xfrm>
          <a:prstGeom prst="rect">
            <a:avLst/>
          </a:prstGeom>
          <a:pattFill prst="ltVert">
            <a:fgClr>
              <a:schemeClr val="accent1"/>
            </a:fgClr>
            <a:bgClr>
              <a:schemeClr val="bg1"/>
            </a:bgClr>
          </a:pattFill>
        </p:spPr>
        <p:txBody>
          <a:bodyPr wrap="square">
            <a:spAutoFit/>
          </a:bodyPr>
          <a:lstStyle/>
          <a:p>
            <a:r>
              <a:rPr lang="ru-RU" sz="2000" b="1" dirty="0"/>
              <a:t>Проект «Академия </a:t>
            </a:r>
            <a:r>
              <a:rPr lang="ru-RU" sz="2000" b="1" dirty="0" err="1"/>
              <a:t>фандрайзинга</a:t>
            </a:r>
            <a:r>
              <a:rPr lang="ru-RU" sz="2000" b="1" dirty="0"/>
              <a:t> для региональных общественных активистов» направлен на повышение эффективности деятельности участников проекта через оказание им содействия в повышении компетенций в вопросах привлечения ресурсов (финансовых, человеческих, материальных и иных). Целевая группа проекта: некоммерческие организации, представители инициативных групп граждан и учреждений, реализующих социальные, общественные, благотворительные, добровольческие и иные проекты с территории Сибирского и Уральского федерального округа.</a:t>
            </a:r>
          </a:p>
          <a:p>
            <a:endParaRPr lang="ru-RU" sz="2000" b="1" dirty="0"/>
          </a:p>
          <a:p>
            <a:r>
              <a:rPr lang="ru-RU" sz="2000" b="1" dirty="0"/>
              <a:t>Проект предусматривает проведение 2х конференций в Сибири и на Урале (1й образовательный этап), запуск образовательного онлайн курса с сопровождением участников менторами – опытными </a:t>
            </a:r>
            <a:r>
              <a:rPr lang="ru-RU" sz="2000" b="1" dirty="0" err="1"/>
              <a:t>фандрайзерами</a:t>
            </a:r>
            <a:r>
              <a:rPr lang="ru-RU" sz="2000" b="1" dirty="0"/>
              <a:t> и экспертами (2й образовательный этап), проведение образовательных стажировок в регионах и Москве (3й этап).</a:t>
            </a:r>
          </a:p>
        </p:txBody>
      </p:sp>
    </p:spTree>
    <p:extLst>
      <p:ext uri="{BB962C8B-B14F-4D97-AF65-F5344CB8AC3E}">
        <p14:creationId xmlns:p14="http://schemas.microsoft.com/office/powerpoint/2010/main" val="245189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0"/>
            <a:ext cx="7660332" cy="1196752"/>
          </a:xfrm>
        </p:spPr>
        <p:txBody>
          <a:bodyPr/>
          <a:lstStyle/>
          <a:p>
            <a:pPr algn="ctr"/>
            <a:r>
              <a:rPr lang="ru-RU" sz="2000" b="1" dirty="0" smtClean="0">
                <a:solidFill>
                  <a:schemeClr val="tx1"/>
                </a:solidFill>
              </a:rPr>
              <a:t>Тема </a:t>
            </a:r>
            <a:r>
              <a:rPr lang="ru-RU" sz="2000" b="1" dirty="0">
                <a:solidFill>
                  <a:schemeClr val="tx1"/>
                </a:solidFill>
              </a:rPr>
              <a:t>направления: 1.	Информационная, консультационная и методическая поддержка деятельности некоммерческих </a:t>
            </a:r>
            <a:r>
              <a:rPr lang="ru-RU" sz="2000" b="1" dirty="0" smtClean="0">
                <a:solidFill>
                  <a:schemeClr val="tx1"/>
                </a:solidFill>
              </a:rPr>
              <a:t>организации</a:t>
            </a:r>
            <a:endParaRPr lang="ru-RU" sz="2000" b="1" dirty="0">
              <a:solidFill>
                <a:schemeClr val="tx1"/>
              </a:solidFill>
            </a:endParaRPr>
          </a:p>
        </p:txBody>
      </p:sp>
      <p:sp>
        <p:nvSpPr>
          <p:cNvPr id="2" name="Объект 1"/>
          <p:cNvSpPr>
            <a:spLocks noGrp="1"/>
          </p:cNvSpPr>
          <p:nvPr>
            <p:ph idx="1"/>
          </p:nvPr>
        </p:nvSpPr>
        <p:spPr>
          <a:xfrm>
            <a:off x="683568" y="1628800"/>
            <a:ext cx="7992888" cy="4968552"/>
          </a:xfrm>
        </p:spPr>
        <p:txBody>
          <a:bodyPr>
            <a:noAutofit/>
          </a:bodyPr>
          <a:lstStyle/>
          <a:p>
            <a:pPr marL="17462" indent="0">
              <a:buNone/>
            </a:pPr>
            <a:r>
              <a:rPr lang="ru-RU" sz="2000" b="1" dirty="0">
                <a:solidFill>
                  <a:schemeClr val="tx1"/>
                </a:solidFill>
                <a:effectLst/>
              </a:rPr>
              <a:t>Пример проекта. Сотрудники некоммерческих организаций города Н очень редко проводят исследования, вследствие чего недостаточно хорошо знают потребности своей целевой группы, что делает эффективность их работы ниже возможной. Одна из основных причин отсутствия исследований или плохо проведенные исследования сотрудниками некоммерческих организаций города Н это неумение проводить исследования современным IT-инструментарием и незнание о существовании бесплатных IT-инструментов для исследований. Необходимо проводить системную просветительскую работу с представителями НКО, обучая их инструментам работы с данными, базовым навыкам и компетенциям. Это позволит в перспективе повысить уровень цифровой грамотности и информационной культуры у НКО.</a:t>
            </a:r>
            <a:endParaRPr lang="ru-RU" sz="2000" b="1" dirty="0">
              <a:solidFill>
                <a:schemeClr val="tx1"/>
              </a:solidFill>
              <a:effectLst/>
            </a:endParaRPr>
          </a:p>
        </p:txBody>
      </p:sp>
    </p:spTree>
    <p:extLst>
      <p:ext uri="{BB962C8B-B14F-4D97-AF65-F5344CB8AC3E}">
        <p14:creationId xmlns:p14="http://schemas.microsoft.com/office/powerpoint/2010/main" val="103584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395536" y="260648"/>
            <a:ext cx="8280920" cy="6597352"/>
          </a:xfrm>
        </p:spPr>
        <p:txBody>
          <a:bodyPr>
            <a:normAutofit lnSpcReduction="10000"/>
          </a:bodyPr>
          <a:lstStyle/>
          <a:p>
            <a:pPr marL="17462" indent="0" algn="ctr">
              <a:spcBef>
                <a:spcPct val="0"/>
              </a:spcBef>
              <a:buNone/>
            </a:pPr>
            <a:r>
              <a:rPr lang="ru-RU" sz="2200" b="1" dirty="0" smtClean="0">
                <a:solidFill>
                  <a:schemeClr val="tx1"/>
                </a:solidFill>
                <a:latin typeface="+mj-lt"/>
                <a:ea typeface="+mj-ea"/>
                <a:cs typeface="+mj-cs"/>
              </a:rPr>
              <a:t>Тема направления: 2.Выявление</a:t>
            </a:r>
            <a:r>
              <a:rPr lang="ru-RU" sz="2200" b="1" dirty="0">
                <a:solidFill>
                  <a:schemeClr val="tx1"/>
                </a:solidFill>
                <a:latin typeface="+mj-lt"/>
                <a:ea typeface="+mj-ea"/>
                <a:cs typeface="+mj-cs"/>
              </a:rPr>
              <a:t>, </a:t>
            </a:r>
            <a:r>
              <a:rPr lang="ru-RU" sz="2200" b="1" dirty="0">
                <a:solidFill>
                  <a:schemeClr val="tx1"/>
                </a:solidFill>
                <a:latin typeface="+mj-lt"/>
                <a:ea typeface="+mj-ea"/>
                <a:cs typeface="+mj-cs"/>
              </a:rPr>
              <a:t>обобщение </a:t>
            </a:r>
            <a:r>
              <a:rPr lang="ru-RU" sz="2200" b="1" dirty="0">
                <a:solidFill>
                  <a:schemeClr val="tx1"/>
                </a:solidFill>
                <a:latin typeface="+mj-lt"/>
                <a:ea typeface="+mj-ea"/>
                <a:cs typeface="+mj-cs"/>
              </a:rPr>
              <a:t>и распространение лучших практик деятельности некоммерческих организаций, популяризация такой деятельности, масштабирование успешных социальных </a:t>
            </a:r>
            <a:r>
              <a:rPr lang="ru-RU" sz="2200" b="1" dirty="0">
                <a:solidFill>
                  <a:schemeClr val="tx1"/>
                </a:solidFill>
                <a:latin typeface="+mj-lt"/>
                <a:ea typeface="+mj-ea"/>
                <a:cs typeface="+mj-cs"/>
              </a:rPr>
              <a:t>технологий.</a:t>
            </a:r>
          </a:p>
          <a:p>
            <a:pPr marL="17462" indent="0">
              <a:buNone/>
            </a:pPr>
            <a:r>
              <a:rPr lang="ru-RU" sz="2200" b="1" dirty="0">
                <a:solidFill>
                  <a:schemeClr val="tx1"/>
                </a:solidFill>
                <a:effectLst/>
              </a:rPr>
              <a:t>Пример проекта. Проект будет реализован на базе портала «Филантроп» - одного из ведущих информационных ресурсов о благотворительности. Благодаря использованию площадки «Филантроп» проект получит широкую информационную поддержку внутри сектора, лучшие практики смогут быть тиражированы для дальнейшего использования. На фоне возрастающей конкуренции НКО за ресурсы наш проект будет способствовать развитию солидарности внутри сектора через стимулирование обмена опытом, публикации, экспертные обсуждения, формирующие профессиональные стандарты и этические принципы. Небольшие НКО получат доступ к федеральной аудитории и техническим возможностям, обучению и экспертизе высокого уровня, более опытные станут приемниками инновационных технологий.</a:t>
            </a:r>
          </a:p>
        </p:txBody>
      </p:sp>
    </p:spTree>
    <p:extLst>
      <p:ext uri="{BB962C8B-B14F-4D97-AF65-F5344CB8AC3E}">
        <p14:creationId xmlns:p14="http://schemas.microsoft.com/office/powerpoint/2010/main" val="217022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44624" y="188640"/>
            <a:ext cx="7687816" cy="1008112"/>
          </a:xfrm>
        </p:spPr>
        <p:txBody>
          <a:bodyPr/>
          <a:lstStyle/>
          <a:p>
            <a:pPr algn="ctr"/>
            <a:r>
              <a:rPr lang="ru-RU" sz="1800" b="1" dirty="0" smtClean="0">
                <a:solidFill>
                  <a:schemeClr val="tx1"/>
                </a:solidFill>
              </a:rPr>
              <a:t>Тема направления: 3.Расширение </a:t>
            </a:r>
            <a:r>
              <a:rPr lang="ru-RU" sz="1800" b="1" dirty="0">
                <a:solidFill>
                  <a:schemeClr val="tx1"/>
                </a:solidFill>
              </a:rPr>
              <a:t>практики взаимодействия государственных органов, органов местного самоуправления и некоммерческих неправительственных организаций.</a:t>
            </a:r>
          </a:p>
        </p:txBody>
      </p:sp>
      <p:sp>
        <p:nvSpPr>
          <p:cNvPr id="2" name="Объект 1"/>
          <p:cNvSpPr>
            <a:spLocks noGrp="1"/>
          </p:cNvSpPr>
          <p:nvPr>
            <p:ph idx="1"/>
          </p:nvPr>
        </p:nvSpPr>
        <p:spPr>
          <a:xfrm>
            <a:off x="611560" y="1196752"/>
            <a:ext cx="8064896" cy="5661248"/>
          </a:xfrm>
        </p:spPr>
        <p:txBody>
          <a:bodyPr>
            <a:noAutofit/>
          </a:bodyPr>
          <a:lstStyle/>
          <a:p>
            <a:pPr marL="17462" indent="0">
              <a:buNone/>
            </a:pPr>
            <a:r>
              <a:rPr lang="ru-RU" sz="1800" b="1" dirty="0">
                <a:solidFill>
                  <a:schemeClr val="tx1"/>
                </a:solidFill>
                <a:effectLst/>
              </a:rPr>
              <a:t>Проект направлен на повышение уровня вовлеченности НКО в сферу оказания социально значимых услуг, а также на работу с представителями региональных и муниципальных органов власти, ответственных за обеспечение доступа НКО к бюджетным средствам, выделяемым на оказание социальных услуг. В регионах РФ (в том числе в 5 регионах реализации проекта) действует большое число НКО, работающих в сфере помощи замещающим семьям, однако немногие из них реализуют устойчивые профессиональные услуги и интегрированы в региональные модели сопровождения замещающих семей, которые активно выстраиваются профильными ведомствами. Проект направлен с одной стороны, на организационное развитие СО НКО как поставщиков услуг, и, на развитие их взаимодействие с государственными структурами – с другой. Помимо непосредственного эффекта по усилению систем сопровождения замещающих семей в 5 регионах, проект создаст благоприятную среду для включения НКО как значимого игрока на рынке социальных услуг и в том числе позволит сформировать доверительное отношение государственных структур к НКО. </a:t>
            </a:r>
          </a:p>
          <a:p>
            <a:pPr marL="17462" indent="0">
              <a:buNone/>
            </a:pPr>
            <a:endParaRPr lang="ru-RU" sz="1800" b="1" dirty="0">
              <a:solidFill>
                <a:schemeClr val="tx1"/>
              </a:solidFill>
            </a:endParaRPr>
          </a:p>
        </p:txBody>
      </p:sp>
    </p:spTree>
    <p:extLst>
      <p:ext uri="{BB962C8B-B14F-4D97-AF65-F5344CB8AC3E}">
        <p14:creationId xmlns:p14="http://schemas.microsoft.com/office/powerpoint/2010/main" val="80100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3615" y="188640"/>
            <a:ext cx="7922841" cy="504056"/>
          </a:xfrm>
        </p:spPr>
        <p:txBody>
          <a:bodyPr>
            <a:noAutofit/>
          </a:bodyPr>
          <a:lstStyle/>
          <a:p>
            <a:r>
              <a:rPr lang="ru-RU" sz="2000" b="1" dirty="0" smtClean="0">
                <a:solidFill>
                  <a:schemeClr val="tx1"/>
                </a:solidFill>
                <a:latin typeface="Palatino Linotype" panose="02040502050505030304" pitchFamily="18" charset="0"/>
              </a:rPr>
              <a:t>Тема направления: 4.Развитие </a:t>
            </a:r>
            <a:r>
              <a:rPr lang="ru-RU" sz="2000" b="1" dirty="0">
                <a:solidFill>
                  <a:schemeClr val="tx1"/>
                </a:solidFill>
                <a:latin typeface="Palatino Linotype" panose="02040502050505030304" pitchFamily="18" charset="0"/>
              </a:rPr>
              <a:t>благотворительности</a:t>
            </a:r>
            <a:r>
              <a:rPr lang="ru-RU" sz="2000" dirty="0">
                <a:solidFill>
                  <a:schemeClr val="tx1"/>
                </a:solidFill>
                <a:latin typeface="Palatino Linotype" panose="02040502050505030304" pitchFamily="18" charset="0"/>
              </a:rPr>
              <a:t>.</a:t>
            </a:r>
            <a:br>
              <a:rPr lang="ru-RU" sz="2000" dirty="0">
                <a:solidFill>
                  <a:schemeClr val="tx1"/>
                </a:solidFill>
                <a:latin typeface="Palatino Linotype" panose="02040502050505030304" pitchFamily="18" charset="0"/>
              </a:rPr>
            </a:br>
            <a:r>
              <a:rPr lang="ru-RU" sz="2000" b="1" dirty="0">
                <a:solidFill>
                  <a:schemeClr val="accent4">
                    <a:lumMod val="50000"/>
                  </a:schemeClr>
                </a:solidFill>
                <a:latin typeface="Palatino Linotype" panose="02040502050505030304" pitchFamily="18" charset="0"/>
              </a:rPr>
              <a:t>	</a:t>
            </a:r>
            <a:endParaRPr lang="ru-RU" sz="2000" dirty="0">
              <a:solidFill>
                <a:schemeClr val="accent4">
                  <a:lumMod val="50000"/>
                </a:schemeClr>
              </a:solidFill>
              <a:latin typeface="Palatino Linotype" panose="02040502050505030304" pitchFamily="18" charset="0"/>
            </a:endParaRPr>
          </a:p>
        </p:txBody>
      </p:sp>
      <p:sp>
        <p:nvSpPr>
          <p:cNvPr id="2" name="Объект 1"/>
          <p:cNvSpPr>
            <a:spLocks noGrp="1"/>
          </p:cNvSpPr>
          <p:nvPr>
            <p:ph idx="1"/>
          </p:nvPr>
        </p:nvSpPr>
        <p:spPr>
          <a:xfrm>
            <a:off x="609600" y="764704"/>
            <a:ext cx="8210872" cy="5904656"/>
          </a:xfrm>
        </p:spPr>
        <p:txBody>
          <a:bodyPr>
            <a:normAutofit fontScale="92500" lnSpcReduction="10000"/>
          </a:bodyPr>
          <a:lstStyle/>
          <a:p>
            <a:pPr marL="17462" indent="0">
              <a:buNone/>
            </a:pPr>
            <a:r>
              <a:rPr lang="ru-RU" b="1" dirty="0">
                <a:solidFill>
                  <a:schemeClr val="tx1"/>
                </a:solidFill>
              </a:rPr>
              <a:t>Пример </a:t>
            </a:r>
            <a:r>
              <a:rPr lang="ru-RU" b="1" dirty="0" smtClean="0">
                <a:solidFill>
                  <a:schemeClr val="tx1"/>
                </a:solidFill>
              </a:rPr>
              <a:t>проекта</a:t>
            </a:r>
            <a:r>
              <a:rPr lang="ru-RU" b="1" dirty="0">
                <a:solidFill>
                  <a:schemeClr val="tx1"/>
                </a:solidFill>
              </a:rPr>
              <a:t>. Опыт организации в реализации проекта "Добрый шкаф" (помогаем 10 учреждениям и НКО) показывает, что большое число жителей готовы участвовать в благотворительности, однако присутствуют барьеры. Среди них: - низкая доступность информации о возможностях; - низкий уровень культуры в сфере благотворительности, нет общепринятых и одобряемых норм поведения; - отсутствие регулярной инфраструктуры для участия в благотворительности. Реализация проекта "Добрый город" предусматривает трехступенчатую систему вовлечения жителей города Н в благотворительную деятельность.</a:t>
            </a:r>
          </a:p>
          <a:p>
            <a:pPr marL="17462" indent="0">
              <a:buNone/>
            </a:pPr>
            <a:r>
              <a:rPr lang="ru-RU" b="1" dirty="0">
                <a:solidFill>
                  <a:schemeClr val="tx1"/>
                </a:solidFill>
              </a:rPr>
              <a:t>1. СОЗДАНИЕ МОТИВА. Путем реализации информационной кампании "Помогать просто/просто помогать".</a:t>
            </a:r>
          </a:p>
          <a:p>
            <a:pPr marL="17462" indent="0">
              <a:buNone/>
            </a:pPr>
            <a:r>
              <a:rPr lang="ru-RU" b="1" dirty="0">
                <a:solidFill>
                  <a:schemeClr val="tx1"/>
                </a:solidFill>
              </a:rPr>
              <a:t>2. СОЗДАНИЕ ВОЗМОЖНОСТИ. Информационная кампания сформирует желание помогать, а далее необходимо обеспечить целевую аудиторию простой и удобной возможностью это сделать. Для предоставления полной информации о том, кому и как можно помочь мы создаем СЕРВИСЫ для жителей и бизнес-компаний.</a:t>
            </a:r>
          </a:p>
          <a:p>
            <a:pPr marL="17462" indent="0">
              <a:buNone/>
            </a:pPr>
            <a:r>
              <a:rPr lang="ru-RU" b="1" dirty="0">
                <a:solidFill>
                  <a:schemeClr val="tx1"/>
                </a:solidFill>
              </a:rPr>
              <a:t>3. ЗАКРЕПЛЕНИЕ ОПЫТА. ПОПУЛЯРИЗАЦИЯ. Популяризация и формирование положительного имиджа людей, участвующих в благотворительности, будет реализована через серию тематических СОБЫТИЙ городского масштаба: Ежегодный фестиваль благотворительности и </a:t>
            </a:r>
            <a:r>
              <a:rPr lang="ru-RU" b="1" dirty="0" err="1">
                <a:solidFill>
                  <a:schemeClr val="tx1"/>
                </a:solidFill>
              </a:rPr>
              <a:t>волонтерства</a:t>
            </a:r>
            <a:r>
              <a:rPr lang="ru-RU" b="1" dirty="0">
                <a:solidFill>
                  <a:schemeClr val="tx1"/>
                </a:solidFill>
              </a:rPr>
              <a:t>, ежегодный Городской фестиваль "Чего хочет город", Всемирный день благотворительности "Щедрый Вторник", ежегодная благотворительная новогодняя ярмарка и др. </a:t>
            </a:r>
          </a:p>
          <a:p>
            <a:pPr marL="17462" indent="0">
              <a:buNone/>
            </a:pPr>
            <a:endParaRPr lang="ru-RU" b="1" dirty="0">
              <a:solidFill>
                <a:schemeClr val="accent4">
                  <a:lumMod val="50000"/>
                </a:schemeClr>
              </a:solidFill>
            </a:endParaRPr>
          </a:p>
        </p:txBody>
      </p:sp>
    </p:spTree>
    <p:extLst>
      <p:ext uri="{BB962C8B-B14F-4D97-AF65-F5344CB8AC3E}">
        <p14:creationId xmlns:p14="http://schemas.microsoft.com/office/powerpoint/2010/main" val="287609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395536" y="1772816"/>
            <a:ext cx="8496944" cy="4896544"/>
          </a:xfrm>
        </p:spPr>
        <p:txBody>
          <a:bodyPr>
            <a:normAutofit/>
          </a:bodyPr>
          <a:lstStyle/>
          <a:p>
            <a:pPr marL="17462" indent="0">
              <a:buNone/>
            </a:pPr>
            <a:r>
              <a:rPr lang="ru-RU" sz="2000" b="1" dirty="0">
                <a:solidFill>
                  <a:schemeClr val="accent5">
                    <a:lumMod val="50000"/>
                  </a:schemeClr>
                </a:solidFill>
              </a:rPr>
              <a:t>Например, может быть реализован проект, направленный на обучение актива молодежи Н-ской епархии необходимым профессиональным компетенциям для создания и эффективной реализации программы социальных и культурных проектов в 2020-2021 учебном году.</a:t>
            </a:r>
          </a:p>
          <a:p>
            <a:pPr marL="17462" indent="0">
              <a:buNone/>
            </a:pPr>
            <a:r>
              <a:rPr lang="ru-RU" sz="2000" b="1" dirty="0">
                <a:solidFill>
                  <a:schemeClr val="accent5">
                    <a:lumMod val="50000"/>
                  </a:schemeClr>
                </a:solidFill>
              </a:rPr>
              <a:t>Например. Целью проекта ставится обучение волонтеров профессиональным навыкам работы с подростками индивидуально и в группе. Добровольцы, чаще всего, - это студенты без опыта, которые в силу нехватки знаний и навыков могут нанести вред подопечным подросткам. В течение полугода предполагается одновременное обучение двух групп: волонтеры-педагоги дополнительного образования и волонтеры-психологи. </a:t>
            </a:r>
          </a:p>
          <a:p>
            <a:pPr marL="17462" indent="0">
              <a:buNone/>
            </a:pPr>
            <a:endParaRPr lang="ru-RU" sz="2000" b="1" dirty="0"/>
          </a:p>
        </p:txBody>
      </p:sp>
      <p:sp>
        <p:nvSpPr>
          <p:cNvPr id="3" name="TextBox 2"/>
          <p:cNvSpPr txBox="1"/>
          <p:nvPr/>
        </p:nvSpPr>
        <p:spPr>
          <a:xfrm>
            <a:off x="467544" y="260648"/>
            <a:ext cx="8352928" cy="1107996"/>
          </a:xfrm>
          <a:prstGeom prst="rect">
            <a:avLst/>
          </a:prstGeom>
          <a:noFill/>
        </p:spPr>
        <p:txBody>
          <a:bodyPr wrap="square" rtlCol="0">
            <a:spAutoFit/>
          </a:bodyPr>
          <a:lstStyle/>
          <a:p>
            <a:r>
              <a:rPr lang="ru-RU" sz="2400" b="1" dirty="0" smtClean="0">
                <a:solidFill>
                  <a:schemeClr val="accent5">
                    <a:lumMod val="50000"/>
                  </a:schemeClr>
                </a:solidFill>
                <a:latin typeface="Palatino Linotype" panose="02040502050505030304" pitchFamily="18" charset="0"/>
                <a:ea typeface="+mj-ea"/>
                <a:cs typeface="+mj-cs"/>
              </a:rPr>
              <a:t>Тематика </a:t>
            </a:r>
            <a:r>
              <a:rPr lang="ru-RU" sz="2400" b="1" dirty="0">
                <a:solidFill>
                  <a:schemeClr val="accent5">
                    <a:lumMod val="50000"/>
                  </a:schemeClr>
                </a:solidFill>
                <a:latin typeface="Palatino Linotype" panose="02040502050505030304" pitchFamily="18" charset="0"/>
                <a:ea typeface="+mj-ea"/>
                <a:cs typeface="+mj-cs"/>
              </a:rPr>
              <a:t>направления: 5. </a:t>
            </a:r>
            <a:r>
              <a:rPr lang="ru-RU" sz="2400" b="1" dirty="0" smtClean="0">
                <a:solidFill>
                  <a:schemeClr val="accent5">
                    <a:lumMod val="50000"/>
                  </a:schemeClr>
                </a:solidFill>
                <a:latin typeface="Palatino Linotype" panose="02040502050505030304" pitchFamily="18" charset="0"/>
                <a:ea typeface="+mj-ea"/>
                <a:cs typeface="+mj-cs"/>
              </a:rPr>
              <a:t>Развитие добровольчества </a:t>
            </a:r>
            <a:r>
              <a:rPr lang="ru-RU" sz="2400" b="1" dirty="0">
                <a:solidFill>
                  <a:schemeClr val="accent5">
                    <a:lumMod val="50000"/>
                  </a:schemeClr>
                </a:solidFill>
                <a:latin typeface="Palatino Linotype" panose="02040502050505030304" pitchFamily="18" charset="0"/>
                <a:ea typeface="+mj-ea"/>
                <a:cs typeface="+mj-cs"/>
              </a:rPr>
              <a:t>(</a:t>
            </a:r>
            <a:r>
              <a:rPr lang="ru-RU" sz="2400" b="1" dirty="0" err="1">
                <a:solidFill>
                  <a:schemeClr val="accent5">
                    <a:lumMod val="50000"/>
                  </a:schemeClr>
                </a:solidFill>
                <a:latin typeface="Palatino Linotype" panose="02040502050505030304" pitchFamily="18" charset="0"/>
                <a:ea typeface="+mj-ea"/>
                <a:cs typeface="+mj-cs"/>
              </a:rPr>
              <a:t>волонтерства</a:t>
            </a:r>
            <a:r>
              <a:rPr lang="ru-RU" sz="2400" b="1" dirty="0">
                <a:solidFill>
                  <a:schemeClr val="accent5">
                    <a:lumMod val="50000"/>
                  </a:schemeClr>
                </a:solidFill>
                <a:latin typeface="Palatino Linotype" panose="02040502050505030304" pitchFamily="18" charset="0"/>
                <a:ea typeface="+mj-ea"/>
                <a:cs typeface="+mj-cs"/>
              </a:rPr>
              <a:t>). </a:t>
            </a:r>
          </a:p>
          <a:p>
            <a:endParaRPr lang="ru-RU" dirty="0"/>
          </a:p>
        </p:txBody>
      </p:sp>
    </p:spTree>
    <p:extLst>
      <p:ext uri="{BB962C8B-B14F-4D97-AF65-F5344CB8AC3E}">
        <p14:creationId xmlns:p14="http://schemas.microsoft.com/office/powerpoint/2010/main" val="21406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9" y="0"/>
            <a:ext cx="8496944" cy="1412776"/>
          </a:xfrm>
        </p:spPr>
        <p:txBody>
          <a:bodyPr>
            <a:normAutofit/>
          </a:bodyPr>
          <a:lstStyle/>
          <a:p>
            <a:r>
              <a:rPr lang="ru-RU" sz="2000" b="1" dirty="0" smtClean="0">
                <a:solidFill>
                  <a:schemeClr val="tx1"/>
                </a:solidFill>
              </a:rPr>
              <a:t>Тематика направления: 6.Развитие </a:t>
            </a:r>
            <a:r>
              <a:rPr lang="ru-RU" sz="2000" b="1" dirty="0">
                <a:solidFill>
                  <a:schemeClr val="tx1"/>
                </a:solidFill>
              </a:rPr>
              <a:t>системы компетенций и профессиональных сообществ в области социального проектирования (включая оценку социальных проектов) и организации деятельности некоммерческих организаций</a:t>
            </a:r>
            <a:r>
              <a:rPr lang="ru-RU" sz="2000" b="1" dirty="0">
                <a:solidFill>
                  <a:schemeClr val="accent5">
                    <a:lumMod val="50000"/>
                  </a:schemeClr>
                </a:solidFill>
              </a:rPr>
              <a:t>.</a:t>
            </a:r>
          </a:p>
        </p:txBody>
      </p:sp>
      <p:sp>
        <p:nvSpPr>
          <p:cNvPr id="3" name="Содержимое 2"/>
          <p:cNvSpPr>
            <a:spLocks noGrp="1"/>
          </p:cNvSpPr>
          <p:nvPr>
            <p:ph idx="1"/>
          </p:nvPr>
        </p:nvSpPr>
        <p:spPr>
          <a:xfrm>
            <a:off x="323529" y="1412776"/>
            <a:ext cx="8424937" cy="5328592"/>
          </a:xfrm>
        </p:spPr>
        <p:txBody>
          <a:bodyPr>
            <a:normAutofit fontScale="92500"/>
          </a:bodyPr>
          <a:lstStyle/>
          <a:p>
            <a:pPr marL="18288" indent="0">
              <a:buNone/>
              <a:defRPr/>
            </a:pPr>
            <a:r>
              <a:rPr lang="ru-RU" sz="2400" b="1" dirty="0">
                <a:solidFill>
                  <a:schemeClr val="tx1"/>
                </a:solidFill>
              </a:rPr>
              <a:t>Может быть реализован проект, создания благоприятной среды для повышения потенциала и результативности деятельности НКО и их лидерских команд.  Проект будет направлен на формирование пула уникальных экспертов-мастеров в области проведения стратегических сессий, организации общественных событий и развития стратегических союзов и партнёрств для расширению общественного участия. Целевой группой такого проекта являются новое поколение сотрудников ресурсных центров поддержки НКО и НКО, имеющие потенциал и мотивацию работы в данной сфере. Проблема, которую решает проект: снижение продуктивности и масштабов деятельности НКО, актуальности и эффективности предлагаемых ими решений для целевых групп и местных сообществ.</a:t>
            </a:r>
            <a:endParaRPr lang="ru-RU" sz="2400" b="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67544" y="2636912"/>
            <a:ext cx="8352928" cy="3672408"/>
          </a:xfrm>
        </p:spPr>
        <p:txBody>
          <a:bodyPr>
            <a:normAutofit/>
          </a:bodyPr>
          <a:lstStyle/>
          <a:p>
            <a:pPr marL="17462" indent="0">
              <a:buNone/>
              <a:defRPr/>
            </a:pPr>
            <a:r>
              <a:rPr lang="ru-RU" sz="2400" b="1" dirty="0">
                <a:solidFill>
                  <a:schemeClr val="tx1"/>
                </a:solidFill>
              </a:rPr>
              <a:t>Пример этой тематики – создание и работы ресурсных центров для НКО.  Пример проекта. Информационная поддержка социально значимых некоммерческих организаций: цикл культурно-просветительских радиопрограмм «Светлые люди». </a:t>
            </a:r>
            <a:endParaRPr lang="ru-RU" sz="2400" b="1" dirty="0" smtClean="0">
              <a:solidFill>
                <a:schemeClr val="tx1"/>
              </a:solidFill>
              <a:effectLst/>
            </a:endParaRPr>
          </a:p>
        </p:txBody>
      </p:sp>
      <p:sp>
        <p:nvSpPr>
          <p:cNvPr id="2" name="TextBox 1"/>
          <p:cNvSpPr txBox="1"/>
          <p:nvPr/>
        </p:nvSpPr>
        <p:spPr>
          <a:xfrm>
            <a:off x="467544" y="260648"/>
            <a:ext cx="8352928" cy="2308324"/>
          </a:xfrm>
          <a:prstGeom prst="rect">
            <a:avLst/>
          </a:prstGeom>
          <a:noFill/>
        </p:spPr>
        <p:txBody>
          <a:bodyPr wrap="square" rtlCol="0">
            <a:spAutoFit/>
          </a:bodyPr>
          <a:lstStyle/>
          <a:p>
            <a:r>
              <a:rPr lang="ru-RU" sz="2400" b="1" dirty="0" smtClean="0"/>
              <a:t>Тематика направления: 7.Развитие </a:t>
            </a:r>
            <a:r>
              <a:rPr lang="ru-RU" sz="2400" b="1" dirty="0"/>
              <a:t>некоммерческих неправительственных организаций, оказывающих финансовую, имущественную, информационную, консультационную, образовательную, методическую и иную поддержку деятельности других некоммерческих организаций.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16632"/>
            <a:ext cx="8424936" cy="1938992"/>
          </a:xfrm>
          <a:prstGeom prst="rect">
            <a:avLst/>
          </a:prstGeom>
          <a:pattFill prst="ltVert">
            <a:fgClr>
              <a:schemeClr val="accent1"/>
            </a:fgClr>
            <a:bgClr>
              <a:schemeClr val="bg1"/>
            </a:bgClr>
          </a:pattFill>
        </p:spPr>
        <p:txBody>
          <a:bodyPr wrap="square">
            <a:spAutoFit/>
          </a:bodyPr>
          <a:lstStyle/>
          <a:p>
            <a:r>
              <a:rPr lang="ru-RU" sz="2400" b="1" dirty="0"/>
              <a:t>Тематика направления: 8.Создание </a:t>
            </a:r>
            <a:r>
              <a:rPr lang="ru-RU" sz="2400" b="1" dirty="0"/>
              <a:t>и развитие акселераторов социальных проектов (системы интенсивного развития или ускоренного развития социальных проектов или интенсивного сопровождения проектов других групп или организаций).</a:t>
            </a:r>
          </a:p>
        </p:txBody>
      </p:sp>
      <p:sp>
        <p:nvSpPr>
          <p:cNvPr id="22" name="Прямоугольник 21"/>
          <p:cNvSpPr/>
          <p:nvPr/>
        </p:nvSpPr>
        <p:spPr>
          <a:xfrm>
            <a:off x="418945" y="2564904"/>
            <a:ext cx="8452054" cy="3970318"/>
          </a:xfrm>
          <a:prstGeom prst="rect">
            <a:avLst/>
          </a:prstGeom>
          <a:pattFill prst="ltVert">
            <a:fgClr>
              <a:schemeClr val="accent1"/>
            </a:fgClr>
            <a:bgClr>
              <a:schemeClr val="bg1"/>
            </a:bgClr>
          </a:pattFill>
        </p:spPr>
        <p:txBody>
          <a:bodyPr wrap="square">
            <a:spAutoFit/>
          </a:bodyPr>
          <a:lstStyle/>
          <a:p>
            <a:r>
              <a:rPr lang="ru-RU" sz="2800" dirty="0"/>
              <a:t>Например, может быть реализован </a:t>
            </a:r>
            <a:r>
              <a:rPr lang="ru-RU" sz="2800" dirty="0" smtClean="0"/>
              <a:t>проект </a:t>
            </a:r>
            <a:r>
              <a:rPr lang="ru-RU" sz="2800" dirty="0"/>
              <a:t>запуска и устойчивого развития акселератора социальных проектов «Общественная резиденция». </a:t>
            </a:r>
            <a:r>
              <a:rPr lang="ru-RU" sz="2800" dirty="0"/>
              <a:t>Решает проблемы:</a:t>
            </a:r>
          </a:p>
          <a:p>
            <a:r>
              <a:rPr lang="ru-RU" sz="2800" dirty="0"/>
              <a:t>- недостаток устойчивой и качественной системы сопровождения гражданских инициатив в сельской местности;</a:t>
            </a:r>
          </a:p>
          <a:p>
            <a:r>
              <a:rPr lang="ru-RU" sz="2800" dirty="0"/>
              <a:t>- низкий уровень образовательных компетенций у гражданских активистов в сельской местности.</a:t>
            </a:r>
          </a:p>
        </p:txBody>
      </p:sp>
    </p:spTree>
    <p:extLst>
      <p:ext uri="{BB962C8B-B14F-4D97-AF65-F5344CB8AC3E}">
        <p14:creationId xmlns:p14="http://schemas.microsoft.com/office/powerpoint/2010/main" val="203784389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3355</TotalTime>
  <Words>1198</Words>
  <Application>Microsoft Office PowerPoint</Application>
  <PresentationFormat>Экран (4:3)</PresentationFormat>
  <Paragraphs>31</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Palatino Linotype</vt:lpstr>
      <vt:lpstr>Times New Roman</vt:lpstr>
      <vt:lpstr>Trebuchet MS</vt:lpstr>
      <vt:lpstr>Wingdings 3</vt:lpstr>
      <vt:lpstr>Грань</vt:lpstr>
      <vt:lpstr>Презентация PowerPoint</vt:lpstr>
      <vt:lpstr>Тема направления: 1. Информационная, консультационная и методическая поддержка деятельности некоммерческих организации</vt:lpstr>
      <vt:lpstr>Презентация PowerPoint</vt:lpstr>
      <vt:lpstr>Тема направления: 3.Расширение практики взаимодействия государственных органов, органов местного самоуправления и некоммерческих неправительственных организаций.</vt:lpstr>
      <vt:lpstr>Тема направления: 4.Развитие благотворительности.  </vt:lpstr>
      <vt:lpstr>Презентация PowerPoint</vt:lpstr>
      <vt:lpstr>Тематика направления: 6.Развитие системы компетенций и профессиональных сообществ в области социального проектирования (включая оценку социальных проектов) и организации деятельности некоммерческих организаций.</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  Применение природных цеолитов  в медицинских технологиях  Предложение о совместной доработке и внедрении в практику раневой хирургии  высокоэффективных раневых покрытий на основе природных цеолитов</dc:title>
  <dc:creator>Adminisrator</dc:creator>
  <cp:lastModifiedBy>Пользователь</cp:lastModifiedBy>
  <cp:revision>256</cp:revision>
  <dcterms:created xsi:type="dcterms:W3CDTF">2007-04-13T21:21:05Z</dcterms:created>
  <dcterms:modified xsi:type="dcterms:W3CDTF">2020-12-06T12:27:21Z</dcterms:modified>
</cp:coreProperties>
</file>